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9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3" r:id="rId16"/>
    <p:sldId id="272"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1" r:id="rId34"/>
    <p:sldId id="292" r:id="rId35"/>
    <p:sldId id="295" r:id="rId36"/>
    <p:sldId id="293" r:id="rId37"/>
    <p:sldId id="298"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140" d="100"/>
          <a:sy n="140" d="100"/>
        </p:scale>
        <p:origin x="-2208" y="-8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printerSettings" Target="printerSettings/printerSettings1.bin"/><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3742165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3406818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1801908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616680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2527665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2149935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746719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1984435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4019700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3685222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A3C9FA6-2D0B-E74E-A367-6AD3527B6589}" type="datetimeFigureOut">
              <a:rPr lang="en-US" smtClean="0"/>
              <a:pPr/>
              <a:t>30/08/2012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FB62C2-98B7-E843-B56D-48CF40705E41}" type="slidenum">
              <a:rPr lang="en-US" smtClean="0"/>
              <a:pPr/>
              <a:t>‹#›</a:t>
            </a:fld>
            <a:endParaRPr lang="en-US"/>
          </a:p>
        </p:txBody>
      </p:sp>
    </p:spTree>
    <p:extLst>
      <p:ext uri="{BB962C8B-B14F-4D97-AF65-F5344CB8AC3E}">
        <p14:creationId xmlns:p14="http://schemas.microsoft.com/office/powerpoint/2010/main" val="395367931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3C9FA6-2D0B-E74E-A367-6AD3527B6589}" type="datetimeFigureOut">
              <a:rPr lang="en-US" smtClean="0"/>
              <a:pPr/>
              <a:t>30/08/2012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FB62C2-98B7-E843-B56D-48CF40705E41}" type="slidenum">
              <a:rPr lang="en-US" smtClean="0"/>
              <a:pPr/>
              <a:t>‹#›</a:t>
            </a:fld>
            <a:endParaRPr lang="en-US"/>
          </a:p>
        </p:txBody>
      </p:sp>
    </p:spTree>
    <p:extLst>
      <p:ext uri="{BB962C8B-B14F-4D97-AF65-F5344CB8AC3E}">
        <p14:creationId xmlns:p14="http://schemas.microsoft.com/office/powerpoint/2010/main" val="261334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3.jpg"/><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3.jpg"/><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3.jpg"/><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 Id="rId3" Type="http://schemas.openxmlformats.org/officeDocument/2006/relationships/image" Target="../media/image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 Id="rId3"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 Id="rId3" Type="http://schemas.openxmlformats.org/officeDocument/2006/relationships/image" Target="../media/image16.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7.jpeg"/><Relationship Id="rId3"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 Id="rId3" Type="http://schemas.openxmlformats.org/officeDocument/2006/relationships/image" Target="../media/image3.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 Id="rId3" Type="http://schemas.openxmlformats.org/officeDocument/2006/relationships/image" Target="../media/image3.jpg"/></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4" Type="http://schemas.openxmlformats.org/officeDocument/2006/relationships/image" Target="../media/image3.jpg"/><Relationship Id="rId1" Type="http://schemas.openxmlformats.org/officeDocument/2006/relationships/slideLayout" Target="../slideLayouts/slideLayout2.xml"/><Relationship Id="rId2" Type="http://schemas.openxmlformats.org/officeDocument/2006/relationships/image" Target="../media/image20.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eg"/><Relationship Id="rId3" Type="http://schemas.openxmlformats.org/officeDocument/2006/relationships/image" Target="../media/image3.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4" Type="http://schemas.openxmlformats.org/officeDocument/2006/relationships/image" Target="../media/image12.png"/><Relationship Id="rId1" Type="http://schemas.openxmlformats.org/officeDocument/2006/relationships/slideLayout" Target="../slideLayouts/slideLayout2.xml"/><Relationship Id="rId2" Type="http://schemas.openxmlformats.org/officeDocument/2006/relationships/image" Target="../media/image22.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3.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descr="sweetheartHom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37650"/>
          </a:xfrm>
          <a:prstGeom prst="rect">
            <a:avLst/>
          </a:prstGeom>
        </p:spPr>
      </p:pic>
    </p:spTree>
    <p:extLst>
      <p:ext uri="{BB962C8B-B14F-4D97-AF65-F5344CB8AC3E}">
        <p14:creationId xmlns:p14="http://schemas.microsoft.com/office/powerpoint/2010/main" val="3220782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urineKing.jpg"/>
          <p:cNvPicPr>
            <a:picLocks noChangeAspect="1"/>
          </p:cNvPicPr>
          <p:nvPr/>
        </p:nvPicPr>
        <p:blipFill>
          <a:blip r:embed="rId2"/>
          <a:stretch>
            <a:fillRect/>
          </a:stretch>
        </p:blipFill>
        <p:spPr>
          <a:xfrm>
            <a:off x="1" y="-21793"/>
            <a:ext cx="9143998" cy="6929499"/>
          </a:xfrm>
          <a:prstGeom prst="rect">
            <a:avLst/>
          </a:prstGeom>
        </p:spPr>
      </p:pic>
      <p:sp>
        <p:nvSpPr>
          <p:cNvPr id="7" name="TextBox 6"/>
          <p:cNvSpPr txBox="1"/>
          <p:nvPr/>
        </p:nvSpPr>
        <p:spPr>
          <a:xfrm>
            <a:off x="583312" y="1351280"/>
            <a:ext cx="6874128" cy="707886"/>
          </a:xfrm>
          <a:prstGeom prst="rect">
            <a:avLst/>
          </a:prstGeom>
          <a:noFill/>
        </p:spPr>
        <p:txBody>
          <a:bodyPr wrap="square" rtlCol="0">
            <a:spAutoFit/>
          </a:bodyPr>
          <a:lstStyle/>
          <a:p>
            <a:r>
              <a:rPr lang="en-US" sz="2000" dirty="0" smtClean="0">
                <a:solidFill>
                  <a:srgbClr val="FFFFFF"/>
                </a:solidFill>
                <a:latin typeface="Caecilia LT Std Roman"/>
                <a:cs typeface="Caecilia LT Std Roman"/>
              </a:rPr>
              <a:t>In </a:t>
            </a:r>
            <a:r>
              <a:rPr lang="en-US" sz="2000" dirty="0">
                <a:solidFill>
                  <a:srgbClr val="FF0000"/>
                </a:solidFill>
                <a:latin typeface="Caecilia LT Std Roman"/>
                <a:cs typeface="Caecilia LT Std Roman"/>
              </a:rPr>
              <a:t>600 </a:t>
            </a:r>
            <a:r>
              <a:rPr lang="en-US" sz="2000" dirty="0" smtClean="0">
                <a:solidFill>
                  <a:srgbClr val="FF0000"/>
                </a:solidFill>
                <a:latin typeface="Caecilia LT Std Roman"/>
                <a:cs typeface="Caecilia LT Std Roman"/>
              </a:rPr>
              <a:t>BC </a:t>
            </a:r>
            <a:r>
              <a:rPr lang="en-US" sz="2000" dirty="0" smtClean="0">
                <a:solidFill>
                  <a:srgbClr val="FFFFFF"/>
                </a:solidFill>
                <a:latin typeface="Caecilia LT Std Roman"/>
                <a:cs typeface="Caecilia LT Std Roman"/>
              </a:rPr>
              <a:t>- </a:t>
            </a:r>
            <a:r>
              <a:rPr lang="en-US" sz="2000" dirty="0" err="1" smtClean="0">
                <a:solidFill>
                  <a:srgbClr val="FFFFFF"/>
                </a:solidFill>
                <a:latin typeface="Caecilia LT Std Roman"/>
                <a:cs typeface="Caecilia LT Std Roman"/>
              </a:rPr>
              <a:t>Madhumeha</a:t>
            </a:r>
            <a:r>
              <a:rPr lang="en-US" sz="2000" dirty="0" smtClean="0">
                <a:solidFill>
                  <a:srgbClr val="FFFFFF"/>
                </a:solidFill>
                <a:latin typeface="Caecilia LT Std Roman"/>
                <a:cs typeface="Caecilia LT Std Roman"/>
              </a:rPr>
              <a:t> </a:t>
            </a:r>
            <a:r>
              <a:rPr lang="en-US" sz="2000" dirty="0" smtClean="0">
                <a:solidFill>
                  <a:srgbClr val="FC2F61"/>
                </a:solidFill>
                <a:latin typeface="Caecilia LT Std Roman"/>
                <a:cs typeface="Caecilia LT Std Roman"/>
              </a:rPr>
              <a:t>(sweet urine disease) </a:t>
            </a:r>
            <a:r>
              <a:rPr lang="en-US" sz="2000" dirty="0" smtClean="0">
                <a:solidFill>
                  <a:srgbClr val="FFFFFF"/>
                </a:solidFill>
                <a:latin typeface="Caecilia LT Std Roman"/>
                <a:cs typeface="Caecilia LT Std Roman"/>
              </a:rPr>
              <a:t>discovered by Indian Physician, </a:t>
            </a:r>
            <a:r>
              <a:rPr lang="en-US" sz="2000" dirty="0" err="1" smtClean="0">
                <a:solidFill>
                  <a:srgbClr val="FFFFFF"/>
                </a:solidFill>
                <a:latin typeface="Caecilia LT Std Roman"/>
                <a:cs typeface="Caecilia LT Std Roman"/>
              </a:rPr>
              <a:t>Sushruta</a:t>
            </a:r>
            <a:r>
              <a:rPr lang="en-US" sz="2000" dirty="0" smtClean="0">
                <a:solidFill>
                  <a:srgbClr val="434343"/>
                </a:solidFill>
                <a:latin typeface="Caecilia LT Std Roman"/>
                <a:cs typeface="Caecilia LT Std Roman"/>
              </a:rPr>
              <a:t>.</a:t>
            </a:r>
            <a:endParaRPr lang="en-US" sz="2000" dirty="0">
              <a:solidFill>
                <a:srgbClr val="434343"/>
              </a:solidFill>
              <a:latin typeface="Caecilia LT Std Roman"/>
              <a:cs typeface="Caecilia LT Std Roman"/>
            </a:endParaRPr>
          </a:p>
        </p:txBody>
      </p:sp>
      <p:sp>
        <p:nvSpPr>
          <p:cNvPr id="8" name="Title 1"/>
          <p:cNvSpPr txBox="1">
            <a:spLocks/>
          </p:cNvSpPr>
          <p:nvPr/>
        </p:nvSpPr>
        <p:spPr>
          <a:xfrm>
            <a:off x="583312" y="284480"/>
            <a:ext cx="4851400" cy="771525"/>
          </a:xfrm>
          <a:prstGeom prst="rect">
            <a:avLst/>
          </a:prstGeom>
        </p:spPr>
        <p:txBody>
          <a:bodyPr vert="horz" lIns="91440" tIns="45720" rIns="91440" bIns="45720" rtlCol="0" anchor="ctr">
            <a:normAutofit/>
          </a:body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bg1"/>
                </a:solidFill>
                <a:effectLst/>
                <a:uLnTx/>
                <a:uFillTx/>
                <a:latin typeface="Caecilia LT Std Bold"/>
                <a:ea typeface="+mj-ea"/>
                <a:cs typeface="Caecilia LT Std Bold"/>
              </a:rPr>
              <a:t>History</a:t>
            </a:r>
            <a:endParaRPr kumimoji="0" lang="en-US" sz="4400" b="0" i="0" u="none" strike="noStrike" kern="1200" cap="none" spc="0" normalizeH="0" baseline="0" noProof="0" dirty="0">
              <a:ln>
                <a:noFill/>
              </a:ln>
              <a:solidFill>
                <a:schemeClr val="bg1"/>
              </a:solidFill>
              <a:effectLst/>
              <a:uLnTx/>
              <a:uFillTx/>
              <a:latin typeface="Caecilia LT Std Bold"/>
              <a:ea typeface="+mj-ea"/>
              <a:cs typeface="Caecilia LT Std Bold"/>
            </a:endParaRPr>
          </a:p>
        </p:txBody>
      </p:sp>
      <p:pic>
        <p:nvPicPr>
          <p:cNvPr id="9" name="Picture 8"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10765514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9071"/>
            <a:ext cx="9153694" cy="6936848"/>
          </a:xfrm>
          <a:prstGeom prst="rect">
            <a:avLst/>
          </a:prstGeom>
        </p:spPr>
      </p:pic>
      <p:sp>
        <p:nvSpPr>
          <p:cNvPr id="7" name="TextBox 6"/>
          <p:cNvSpPr txBox="1"/>
          <p:nvPr/>
        </p:nvSpPr>
        <p:spPr>
          <a:xfrm>
            <a:off x="583312" y="1386385"/>
            <a:ext cx="5778500" cy="2554545"/>
          </a:xfrm>
          <a:prstGeom prst="rect">
            <a:avLst/>
          </a:prstGeom>
          <a:noFill/>
        </p:spPr>
        <p:txBody>
          <a:bodyPr wrap="square" rtlCol="0">
            <a:spAutoFit/>
          </a:bodyPr>
          <a:lstStyle/>
          <a:p>
            <a:endParaRPr lang="en-US" sz="2000" dirty="0" smtClean="0">
              <a:solidFill>
                <a:srgbClr val="FFFFFF"/>
              </a:solidFill>
              <a:latin typeface="Caecilia LT Std Roman"/>
              <a:cs typeface="Caecilia LT Std Roman"/>
            </a:endParaRPr>
          </a:p>
          <a:p>
            <a:r>
              <a:rPr lang="en-US" sz="2000" dirty="0" smtClean="0">
                <a:solidFill>
                  <a:srgbClr val="FFFFFF"/>
                </a:solidFill>
                <a:latin typeface="Caecilia LT Std Roman"/>
                <a:cs typeface="Caecilia LT Std Roman"/>
              </a:rPr>
              <a:t>In </a:t>
            </a:r>
            <a:r>
              <a:rPr lang="en-US" sz="2000" dirty="0" smtClean="0">
                <a:solidFill>
                  <a:srgbClr val="FC2F61"/>
                </a:solidFill>
                <a:latin typeface="Caecilia LT Std Roman"/>
                <a:cs typeface="Caecilia LT Std Roman"/>
              </a:rPr>
              <a:t>2012 AD</a:t>
            </a:r>
          </a:p>
          <a:p>
            <a:endParaRPr lang="en-US" sz="2000" dirty="0" smtClean="0">
              <a:solidFill>
                <a:srgbClr val="FFFFFF"/>
              </a:solidFill>
              <a:latin typeface="Caecilia LT Std Roman"/>
              <a:cs typeface="Caecilia LT Std Roman"/>
            </a:endParaRPr>
          </a:p>
          <a:p>
            <a:r>
              <a:rPr lang="en-US" sz="2000" dirty="0" smtClean="0">
                <a:solidFill>
                  <a:srgbClr val="FFFFFF"/>
                </a:solidFill>
                <a:latin typeface="Caecilia LT Std Roman"/>
                <a:cs typeface="Caecilia LT Std Roman"/>
              </a:rPr>
              <a:t>Globally, every 5 seconds, one person develops Diabetes.</a:t>
            </a:r>
          </a:p>
          <a:p>
            <a:endParaRPr lang="en-US" sz="2000" dirty="0">
              <a:solidFill>
                <a:srgbClr val="FFFFFF"/>
              </a:solidFill>
              <a:latin typeface="Caecilia LT Std Roman"/>
              <a:cs typeface="Caecilia LT Std Roman"/>
            </a:endParaRPr>
          </a:p>
          <a:p>
            <a:r>
              <a:rPr lang="en-US" sz="2000" dirty="0" smtClean="0">
                <a:solidFill>
                  <a:srgbClr val="FFFFFF"/>
                </a:solidFill>
                <a:latin typeface="Caecilia LT Std Roman"/>
                <a:cs typeface="Caecilia LT Std Roman"/>
              </a:rPr>
              <a:t>In India 1 person dies every 10 seconds from complications due to Diabetes.</a:t>
            </a:r>
          </a:p>
        </p:txBody>
      </p:sp>
      <p:sp>
        <p:nvSpPr>
          <p:cNvPr id="6" name="TextBox 5"/>
          <p:cNvSpPr txBox="1"/>
          <p:nvPr/>
        </p:nvSpPr>
        <p:spPr>
          <a:xfrm>
            <a:off x="583312" y="601555"/>
            <a:ext cx="2964656" cy="1446550"/>
          </a:xfrm>
          <a:prstGeom prst="rect">
            <a:avLst/>
          </a:prstGeom>
          <a:noFill/>
        </p:spPr>
        <p:txBody>
          <a:bodyPr wrap="square" rtlCol="0">
            <a:spAutoFit/>
          </a:bodyPr>
          <a:lstStyle/>
          <a:p>
            <a:r>
              <a:rPr lang="en-US" sz="4400" dirty="0" smtClean="0">
                <a:solidFill>
                  <a:srgbClr val="FFFFFF"/>
                </a:solidFill>
                <a:latin typeface="Caecilia LT Std Roman"/>
                <a:cs typeface="Caecilia LT Std Roman"/>
              </a:rPr>
              <a:t>Diabetes:</a:t>
            </a:r>
          </a:p>
          <a:p>
            <a:endParaRPr lang="en-US" sz="4400" dirty="0"/>
          </a:p>
        </p:txBody>
      </p:sp>
      <p:pic>
        <p:nvPicPr>
          <p:cNvPr id="9" name="Picture 8"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58945875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314508"/>
            <a:ext cx="5778500" cy="2554545"/>
          </a:xfrm>
          <a:prstGeom prst="rect">
            <a:avLst/>
          </a:prstGeom>
          <a:noFill/>
        </p:spPr>
        <p:txBody>
          <a:bodyPr wrap="square" rtlCol="0">
            <a:spAutoFit/>
          </a:bodyPr>
          <a:lstStyle/>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Is an on-going physical condition not a disease. </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Is controllable.</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Is preventable for those at risk of developing it through lifestyle.</a:t>
            </a:r>
          </a:p>
        </p:txBody>
      </p:sp>
      <p:sp>
        <p:nvSpPr>
          <p:cNvPr id="6" name="TextBox 5"/>
          <p:cNvSpPr txBox="1"/>
          <p:nvPr/>
        </p:nvSpPr>
        <p:spPr>
          <a:xfrm>
            <a:off x="583312" y="601555"/>
            <a:ext cx="2964656" cy="1446550"/>
          </a:xfrm>
          <a:prstGeom prst="rect">
            <a:avLst/>
          </a:prstGeom>
          <a:noFill/>
        </p:spPr>
        <p:txBody>
          <a:bodyPr wrap="square" rtlCol="0">
            <a:spAutoFit/>
          </a:bodyPr>
          <a:lstStyle/>
          <a:p>
            <a:r>
              <a:rPr lang="en-US" sz="4400" dirty="0" smtClean="0">
                <a:solidFill>
                  <a:srgbClr val="FFFFFF"/>
                </a:solidFill>
                <a:latin typeface="Caecilia LT Std Roman"/>
                <a:cs typeface="Caecilia LT Std Roman"/>
              </a:rPr>
              <a:t>Diabetes:</a:t>
            </a:r>
          </a:p>
          <a:p>
            <a:endParaRPr lang="en-US" sz="4400" dirty="0"/>
          </a:p>
        </p:txBody>
      </p:sp>
      <p:pic>
        <p:nvPicPr>
          <p:cNvPr id="9" name="Picture 8"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77598925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ut.jpg"/>
          <p:cNvPicPr>
            <a:picLocks noChangeAspect="1"/>
          </p:cNvPicPr>
          <p:nvPr/>
        </p:nvPicPr>
        <p:blipFill>
          <a:blip r:embed="rId2"/>
          <a:stretch>
            <a:fillRect/>
          </a:stretch>
        </p:blipFill>
        <p:spPr>
          <a:xfrm>
            <a:off x="0" y="-35751"/>
            <a:ext cx="9144000" cy="6929502"/>
          </a:xfrm>
          <a:prstGeom prst="rect">
            <a:avLst/>
          </a:prstGeom>
        </p:spPr>
      </p:pic>
      <p:sp>
        <p:nvSpPr>
          <p:cNvPr id="6" name="TextBox 5"/>
          <p:cNvSpPr txBox="1"/>
          <p:nvPr/>
        </p:nvSpPr>
        <p:spPr>
          <a:xfrm>
            <a:off x="3547968" y="2796115"/>
            <a:ext cx="2278790" cy="1723549"/>
          </a:xfrm>
          <a:prstGeom prst="rect">
            <a:avLst/>
          </a:prstGeom>
          <a:noFill/>
        </p:spPr>
        <p:txBody>
          <a:bodyPr wrap="square" rtlCol="0">
            <a:spAutoFit/>
          </a:bodyPr>
          <a:lstStyle/>
          <a:p>
            <a:r>
              <a:rPr lang="en-US" sz="5300" b="1" dirty="0" smtClean="0">
                <a:solidFill>
                  <a:srgbClr val="FC2F61"/>
                </a:solidFill>
                <a:latin typeface="Caecilia LT Std Roman"/>
                <a:cs typeface="Caecilia LT Std Roman"/>
              </a:rPr>
              <a:t>BUT..</a:t>
            </a:r>
          </a:p>
          <a:p>
            <a:endParaRPr lang="en-US" sz="5300" dirty="0"/>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02916282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3" y="846631"/>
            <a:ext cx="4301878" cy="4401205"/>
          </a:xfrm>
          <a:prstGeom prst="rect">
            <a:avLst/>
          </a:prstGeom>
          <a:noFill/>
        </p:spPr>
        <p:txBody>
          <a:bodyPr wrap="square" rtlCol="0">
            <a:spAutoFit/>
          </a:bodyPr>
          <a:lstStyle/>
          <a:p>
            <a:pPr>
              <a:buClr>
                <a:srgbClr val="FC2F61"/>
              </a:buClr>
            </a:pPr>
            <a:r>
              <a:rPr lang="en-US" sz="2000" dirty="0" smtClean="0">
                <a:solidFill>
                  <a:srgbClr val="FFFFFF"/>
                </a:solidFill>
                <a:latin typeface="Caecilia LT Std Roman"/>
                <a:cs typeface="Caecilia LT Std Roman"/>
              </a:rPr>
              <a:t>…Today, India has over 62 million people living with Diabetes and an estimated 77 million with pre-diabetes (ICMR 2011).</a:t>
            </a:r>
          </a:p>
          <a:p>
            <a:pPr>
              <a:buClr>
                <a:srgbClr val="FC2F61"/>
              </a:buClr>
            </a:pPr>
            <a:endParaRPr lang="en-US" sz="2000" dirty="0" smtClean="0">
              <a:solidFill>
                <a:srgbClr val="FFFFFF"/>
              </a:solidFill>
              <a:latin typeface="Caecilia LT Std Roman"/>
              <a:cs typeface="Caecilia LT Std Roman"/>
            </a:endParaRPr>
          </a:p>
          <a:p>
            <a:pPr>
              <a:buClr>
                <a:srgbClr val="FC2F61"/>
              </a:buClr>
              <a:buFont typeface="Arial"/>
              <a:buChar char="•"/>
            </a:pPr>
            <a:r>
              <a:rPr lang="en-US" sz="2000" dirty="0" smtClean="0">
                <a:solidFill>
                  <a:srgbClr val="FFFFFF"/>
                </a:solidFill>
                <a:latin typeface="Caecilia LT Std Roman"/>
                <a:cs typeface="Caecilia LT Std Roman"/>
              </a:rPr>
              <a:t> Every year 200,000 amputations are done in India due to diabetes – a fifth of the global </a:t>
            </a:r>
            <a:r>
              <a:rPr lang="en-US" sz="2000" err="1" smtClean="0">
                <a:solidFill>
                  <a:srgbClr val="FFFFFF"/>
                </a:solidFill>
                <a:latin typeface="Caecilia LT Std Roman"/>
                <a:cs typeface="Caecilia LT Std Roman"/>
              </a:rPr>
              <a:t>total</a:t>
            </a:r>
            <a:r>
              <a:rPr lang="en-US" sz="2000" smtClean="0">
                <a:solidFill>
                  <a:srgbClr val="FFFFFF"/>
                </a:solidFill>
                <a:latin typeface="Caecilia LT Std Roman"/>
                <a:cs typeface="Caecilia LT Std Roman"/>
              </a:rPr>
              <a:t>.</a:t>
            </a:r>
          </a:p>
          <a:p>
            <a:pPr>
              <a:buClr>
                <a:srgbClr val="FC2F61"/>
              </a:buClr>
            </a:pPr>
            <a:endParaRPr lang="en-US" sz="2000" dirty="0" smtClean="0">
              <a:solidFill>
                <a:srgbClr val="FFFFFF"/>
              </a:solidFill>
              <a:latin typeface="Caecilia LT Std Roman"/>
              <a:cs typeface="Caecilia LT Std Roman"/>
            </a:endParaRPr>
          </a:p>
          <a:p>
            <a:pPr>
              <a:buClr>
                <a:srgbClr val="FC2F61"/>
              </a:buClr>
              <a:buFont typeface="Arial"/>
              <a:buChar char="•"/>
            </a:pPr>
            <a:r>
              <a:rPr lang="en-US" sz="2000" dirty="0" smtClean="0">
                <a:solidFill>
                  <a:srgbClr val="FFFFFF"/>
                </a:solidFill>
                <a:latin typeface="Caecilia LT Std Roman"/>
                <a:cs typeface="Caecilia LT Std Roman"/>
              </a:rPr>
              <a:t> By 2020 the number of people with Diabetes in India could increase to 75 million - 20% of the global diabetes population. </a:t>
            </a:r>
          </a:p>
        </p:txBody>
      </p:sp>
      <p:pic>
        <p:nvPicPr>
          <p:cNvPr id="8" name="Picture 7"/>
          <p:cNvPicPr>
            <a:picLocks noChangeAspect="1"/>
          </p:cNvPicPr>
          <p:nvPr/>
        </p:nvPicPr>
        <p:blipFill>
          <a:blip r:embed="rId3"/>
          <a:stretch>
            <a:fillRect/>
          </a:stretch>
        </p:blipFill>
        <p:spPr>
          <a:xfrm>
            <a:off x="5120639" y="846632"/>
            <a:ext cx="3522481" cy="4476672"/>
          </a:xfrm>
          <a:prstGeom prst="rect">
            <a:avLst/>
          </a:prstGeom>
        </p:spPr>
      </p:pic>
      <p:pic>
        <p:nvPicPr>
          <p:cNvPr id="11" name="Picture 10" descr="sweetheartPP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426995325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6" name="TextBox 5"/>
          <p:cNvSpPr txBox="1"/>
          <p:nvPr/>
        </p:nvSpPr>
        <p:spPr>
          <a:xfrm>
            <a:off x="583312" y="601555"/>
            <a:ext cx="2964656" cy="3477875"/>
          </a:xfrm>
          <a:prstGeom prst="rect">
            <a:avLst/>
          </a:prstGeom>
          <a:noFill/>
        </p:spPr>
        <p:txBody>
          <a:bodyPr wrap="square" rtlCol="0">
            <a:spAutoFit/>
          </a:bodyPr>
          <a:lstStyle/>
          <a:p>
            <a:r>
              <a:rPr lang="en-US" sz="4400" dirty="0" smtClean="0">
                <a:solidFill>
                  <a:srgbClr val="FFFFFF"/>
                </a:solidFill>
                <a:latin typeface="Caecilia LT Std Roman"/>
                <a:cs typeface="Caecilia LT Std Roman"/>
              </a:rPr>
              <a:t>India’s Type 2 Diabetes Boom</a:t>
            </a:r>
          </a:p>
          <a:p>
            <a:endParaRPr lang="en-US" sz="4400" dirty="0"/>
          </a:p>
        </p:txBody>
      </p:sp>
      <p:pic>
        <p:nvPicPr>
          <p:cNvPr id="5" name="Picture 4"/>
          <p:cNvPicPr>
            <a:picLocks noChangeAspect="1"/>
          </p:cNvPicPr>
          <p:nvPr/>
        </p:nvPicPr>
        <p:blipFill>
          <a:blip r:embed="rId3"/>
          <a:stretch>
            <a:fillRect/>
          </a:stretch>
        </p:blipFill>
        <p:spPr>
          <a:xfrm>
            <a:off x="4203700" y="601555"/>
            <a:ext cx="4292600" cy="4826000"/>
          </a:xfrm>
          <a:prstGeom prst="rect">
            <a:avLst/>
          </a:prstGeom>
        </p:spPr>
      </p:pic>
      <p:pic>
        <p:nvPicPr>
          <p:cNvPr id="8" name="Picture 7" descr="sweetheartPP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960542153"/>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314508"/>
            <a:ext cx="5778500" cy="2862322"/>
          </a:xfrm>
          <a:prstGeom prst="rect">
            <a:avLst/>
          </a:prstGeom>
          <a:noFill/>
        </p:spPr>
        <p:txBody>
          <a:bodyPr wrap="square" rtlCol="0">
            <a:spAutoFit/>
          </a:bodyPr>
          <a:lstStyle/>
          <a:p>
            <a:pPr>
              <a:buClr>
                <a:srgbClr val="FC2F61"/>
              </a:buClr>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to manage and control Types 1 and 2 Diabetes.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to stem the phenomenal increase in Type 2 Diabetes.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to prevent those at risk developing Type 2 Diabetes</a:t>
            </a:r>
          </a:p>
        </p:txBody>
      </p:sp>
      <p:sp>
        <p:nvSpPr>
          <p:cNvPr id="6" name="TextBox 5"/>
          <p:cNvSpPr txBox="1"/>
          <p:nvPr/>
        </p:nvSpPr>
        <p:spPr>
          <a:xfrm>
            <a:off x="583311" y="601555"/>
            <a:ext cx="5288012" cy="1446550"/>
          </a:xfrm>
          <a:prstGeom prst="rect">
            <a:avLst/>
          </a:prstGeom>
          <a:noFill/>
        </p:spPr>
        <p:txBody>
          <a:bodyPr wrap="square" rtlCol="0">
            <a:spAutoFit/>
          </a:bodyPr>
          <a:lstStyle/>
          <a:p>
            <a:r>
              <a:rPr lang="en-US" sz="4400" dirty="0" smtClean="0">
                <a:solidFill>
                  <a:srgbClr val="FFFFFF"/>
                </a:solidFill>
                <a:latin typeface="Caecilia LT Std Roman"/>
                <a:cs typeface="Caecilia LT Std Roman"/>
              </a:rPr>
              <a:t>The Challenge:</a:t>
            </a:r>
          </a:p>
          <a:p>
            <a:endParaRPr lang="en-US" sz="4400" dirty="0"/>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242920883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chart03.jpg"/>
          <p:cNvPicPr>
            <a:picLocks noChangeAspect="1"/>
          </p:cNvPicPr>
          <p:nvPr/>
        </p:nvPicPr>
        <p:blipFill>
          <a:blip r:embed="rId2"/>
          <a:stretch>
            <a:fillRect/>
          </a:stretch>
        </p:blipFill>
        <p:spPr>
          <a:xfrm>
            <a:off x="-1" y="-35751"/>
            <a:ext cx="9144002" cy="6929502"/>
          </a:xfrm>
          <a:prstGeom prst="rect">
            <a:avLst/>
          </a:prstGeom>
        </p:spPr>
      </p:pic>
      <p:sp>
        <p:nvSpPr>
          <p:cNvPr id="6" name="TextBox 5"/>
          <p:cNvSpPr txBox="1"/>
          <p:nvPr/>
        </p:nvSpPr>
        <p:spPr>
          <a:xfrm>
            <a:off x="583312" y="406400"/>
            <a:ext cx="8404714" cy="1046440"/>
          </a:xfrm>
          <a:prstGeom prst="rect">
            <a:avLst/>
          </a:prstGeom>
          <a:noFill/>
        </p:spPr>
        <p:txBody>
          <a:bodyPr wrap="square" rtlCol="0">
            <a:spAutoFit/>
          </a:bodyPr>
          <a:lstStyle/>
          <a:p>
            <a:r>
              <a:rPr lang="en-US" sz="2900" dirty="0" smtClean="0">
                <a:solidFill>
                  <a:srgbClr val="FFFFFF"/>
                </a:solidFill>
                <a:latin typeface="Caecilia LT Std Roman"/>
                <a:cs typeface="Caecilia LT Std Roman"/>
              </a:rPr>
              <a:t>Age-wise Prevalence Trend of Risk Factors: </a:t>
            </a:r>
          </a:p>
          <a:p>
            <a:r>
              <a:rPr lang="en-US" sz="3300" i="1" dirty="0" smtClean="0">
                <a:solidFill>
                  <a:srgbClr val="FC2F61"/>
                </a:solidFill>
                <a:latin typeface="Caecilia LT Std Roman"/>
                <a:cs typeface="Caecilia LT Std Roman"/>
              </a:rPr>
              <a:t>Males</a:t>
            </a:r>
            <a:r>
              <a:rPr lang="en-US" sz="3300" i="1" dirty="0" smtClean="0">
                <a:solidFill>
                  <a:schemeClr val="bg1"/>
                </a:solidFill>
                <a:latin typeface="Caecilia LT Std Roman"/>
                <a:cs typeface="Caecilia LT Std Roman"/>
              </a:rPr>
              <a:t>, </a:t>
            </a:r>
            <a:r>
              <a:rPr lang="en-US" sz="3300" i="1" dirty="0" err="1" smtClean="0">
                <a:solidFill>
                  <a:schemeClr val="bg1"/>
                </a:solidFill>
                <a:latin typeface="Caecilia LT Std Roman"/>
                <a:cs typeface="Caecilia LT Std Roman"/>
              </a:rPr>
              <a:t>n</a:t>
            </a:r>
            <a:r>
              <a:rPr lang="en-US" sz="3300" i="1" dirty="0" smtClean="0">
                <a:solidFill>
                  <a:schemeClr val="bg1"/>
                </a:solidFill>
                <a:latin typeface="Caecilia LT Std Roman"/>
                <a:cs typeface="Caecilia LT Std Roman"/>
              </a:rPr>
              <a:t>=1009</a:t>
            </a:r>
            <a:endParaRPr lang="en-US" sz="3300" i="1" dirty="0">
              <a:solidFill>
                <a:schemeClr val="bg1"/>
              </a:solidFill>
            </a:endParaRPr>
          </a:p>
        </p:txBody>
      </p:sp>
    </p:spTree>
    <p:extLst>
      <p:ext uri="{BB962C8B-B14F-4D97-AF65-F5344CB8AC3E}">
        <p14:creationId xmlns:p14="http://schemas.microsoft.com/office/powerpoint/2010/main" val="3080265065"/>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570726"/>
            <a:ext cx="7066554" cy="4524316"/>
          </a:xfrm>
          <a:prstGeom prst="rect">
            <a:avLst/>
          </a:prstGeom>
          <a:noFill/>
        </p:spPr>
        <p:txBody>
          <a:bodyPr wrap="square" rtlCol="0">
            <a:spAutoFit/>
          </a:bodyPr>
          <a:lstStyle/>
          <a:p>
            <a:pPr>
              <a:buClr>
                <a:srgbClr val="FC2F61"/>
              </a:buClr>
              <a:buFont typeface="Courier New"/>
              <a:buChar char="o"/>
            </a:pPr>
            <a:r>
              <a:rPr lang="en-US" dirty="0" smtClean="0">
                <a:solidFill>
                  <a:srgbClr val="FFFFFF"/>
                </a:solidFill>
                <a:latin typeface="Caecilia LT Std Roman"/>
                <a:cs typeface="Caecilia LT Std Roman"/>
              </a:rPr>
              <a:t> Epidemic growth of Diabetes, particularly Type 2, across India.</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The average age of onset of diabetes in India is a decade earlier than other races. Many are in their late 20s.   </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Wide Diversity in patient profiles – language, culture, economy, education and lifestyle.</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Poor understanding of the causality and treatment of Diabetes. </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Negative approach in prognosis communication</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Lack of sufficient, effective distribution systems of education.</a:t>
            </a:r>
          </a:p>
        </p:txBody>
      </p:sp>
      <p:sp>
        <p:nvSpPr>
          <p:cNvPr id="6" name="TextBox 5"/>
          <p:cNvSpPr txBox="1"/>
          <p:nvPr/>
        </p:nvSpPr>
        <p:spPr>
          <a:xfrm>
            <a:off x="583312" y="601555"/>
            <a:ext cx="4352164" cy="1437046"/>
          </a:xfrm>
          <a:prstGeom prst="rect">
            <a:avLst/>
          </a:prstGeom>
          <a:noFill/>
        </p:spPr>
        <p:txBody>
          <a:bodyPr wrap="square" rtlCol="0">
            <a:spAutoFit/>
          </a:bodyPr>
          <a:lstStyle/>
          <a:p>
            <a:r>
              <a:rPr lang="en-US" sz="4400" dirty="0" smtClean="0">
                <a:solidFill>
                  <a:srgbClr val="FFFFFF"/>
                </a:solidFill>
                <a:latin typeface="Caecilia LT Std Roman"/>
                <a:cs typeface="Caecilia LT Std Roman"/>
              </a:rPr>
              <a:t>The Problem..</a:t>
            </a:r>
          </a:p>
          <a:p>
            <a:endParaRPr lang="en-US" sz="4400" dirty="0"/>
          </a:p>
        </p:txBody>
      </p:sp>
      <p:pic>
        <p:nvPicPr>
          <p:cNvPr id="9" name="Picture 8"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55695539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pic>
        <p:nvPicPr>
          <p:cNvPr id="5" name="table"/>
          <p:cNvPicPr>
            <a:picLocks noChangeAspect="1"/>
          </p:cNvPicPr>
          <p:nvPr/>
        </p:nvPicPr>
        <p:blipFill>
          <a:blip r:embed="rId3">
            <a:clrChange>
              <a:clrFrom>
                <a:srgbClr val="130E22"/>
              </a:clrFrom>
              <a:clrTo>
                <a:srgbClr val="130E22">
                  <a:alpha val="0"/>
                </a:srgbClr>
              </a:clrTo>
            </a:clrChange>
            <a:alphaModFix/>
            <a:duotone>
              <a:schemeClr val="accent1">
                <a:shade val="45000"/>
                <a:satMod val="135000"/>
              </a:schemeClr>
              <a:prstClr val="white"/>
            </a:duotone>
          </a:blip>
          <a:stretch>
            <a:fillRect/>
          </a:stretch>
        </p:blipFill>
        <p:spPr>
          <a:xfrm>
            <a:off x="1096343" y="1069430"/>
            <a:ext cx="7388599" cy="3426066"/>
          </a:xfrm>
          <a:prstGeom prst="rect">
            <a:avLst/>
          </a:prstGeom>
          <a:solidFill>
            <a:srgbClr val="243489">
              <a:alpha val="0"/>
            </a:srgbClr>
          </a:solidFill>
          <a:ln w="9525" cap="sq" cmpd="sng" algn="ctr">
            <a:solidFill>
              <a:srgbClr val="FC2F61"/>
            </a:solidFill>
            <a:prstDash val="solid"/>
            <a:miter lim="800000"/>
            <a:headEnd type="none" w="med" len="med"/>
            <a:tailEnd type="none" w="med" len="me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p:cNvSpPr txBox="1"/>
          <p:nvPr/>
        </p:nvSpPr>
        <p:spPr>
          <a:xfrm>
            <a:off x="1096343" y="4979535"/>
            <a:ext cx="7388599" cy="923330"/>
          </a:xfrm>
          <a:prstGeom prst="rect">
            <a:avLst/>
          </a:prstGeom>
          <a:noFill/>
        </p:spPr>
        <p:txBody>
          <a:bodyPr wrap="square" rtlCol="0">
            <a:spAutoFit/>
          </a:bodyPr>
          <a:lstStyle/>
          <a:p>
            <a:r>
              <a:rPr lang="en-US" dirty="0" smtClean="0">
                <a:solidFill>
                  <a:srgbClr val="FFFFFF"/>
                </a:solidFill>
                <a:latin typeface="Caecilia LT Std Bold"/>
                <a:cs typeface="Caecilia LT Std Bold"/>
              </a:rPr>
              <a:t>SES: Socio-economic stratum, *: Data from Mohan et al.,                     **: Data from urban slums, </a:t>
            </a:r>
            <a:r>
              <a:rPr lang="en-US" dirty="0" err="1" smtClean="0">
                <a:solidFill>
                  <a:srgbClr val="FFFFFF"/>
                </a:solidFill>
                <a:latin typeface="Caecilia LT Std Bold"/>
                <a:cs typeface="Caecilia LT Std Bold"/>
              </a:rPr>
              <a:t>Misra</a:t>
            </a:r>
            <a:r>
              <a:rPr lang="en-US" dirty="0" smtClean="0">
                <a:solidFill>
                  <a:srgbClr val="FFFFFF"/>
                </a:solidFill>
                <a:latin typeface="Caecilia LT Std Bold"/>
                <a:cs typeface="Caecilia LT Std Bold"/>
              </a:rPr>
              <a:t> et al.</a:t>
            </a:r>
          </a:p>
          <a:p>
            <a:endParaRPr lang="en-US" dirty="0"/>
          </a:p>
        </p:txBody>
      </p:sp>
      <p:pic>
        <p:nvPicPr>
          <p:cNvPr id="9" name="Picture 8" descr="sweetheartPP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71003390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0" y="18142"/>
            <a:ext cx="9153694" cy="6936848"/>
          </a:xfrm>
          <a:prstGeom prst="rect">
            <a:avLst/>
          </a:prstGeom>
        </p:spPr>
      </p:pic>
      <p:sp>
        <p:nvSpPr>
          <p:cNvPr id="7" name="TextBox 6"/>
          <p:cNvSpPr txBox="1"/>
          <p:nvPr/>
        </p:nvSpPr>
        <p:spPr>
          <a:xfrm>
            <a:off x="583312" y="1626425"/>
            <a:ext cx="5778500" cy="3785652"/>
          </a:xfrm>
          <a:prstGeom prst="rect">
            <a:avLst/>
          </a:prstGeom>
          <a:noFill/>
        </p:spPr>
        <p:txBody>
          <a:bodyPr wrap="square" rtlCol="0">
            <a:spAutoFit/>
          </a:bodyPr>
          <a:lstStyle/>
          <a:p>
            <a:pPr>
              <a:buClr>
                <a:srgbClr val="FC2F61"/>
              </a:buClr>
              <a:buFont typeface="Courier New"/>
              <a:buChar char="o"/>
            </a:pPr>
            <a:r>
              <a:rPr lang="en-US" sz="2000" dirty="0" smtClean="0">
                <a:solidFill>
                  <a:srgbClr val="FFFFFF"/>
                </a:solidFill>
                <a:latin typeface="Caecilia LT Std Roman"/>
                <a:cs typeface="Caecilia LT Std Roman"/>
              </a:rPr>
              <a:t>A positive and wide-reaching campaign that will:</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address the diverse social, economic and lingual challenges in the communication and dissemination of diabetes education.</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stimulate a platform for social and behavioral change.</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create a long term strategy for sustainability. </a:t>
            </a:r>
          </a:p>
        </p:txBody>
      </p:sp>
      <p:sp>
        <p:nvSpPr>
          <p:cNvPr id="6" name="TextBox 5"/>
          <p:cNvSpPr txBox="1"/>
          <p:nvPr/>
        </p:nvSpPr>
        <p:spPr>
          <a:xfrm>
            <a:off x="583311" y="601555"/>
            <a:ext cx="4407869" cy="1446550"/>
          </a:xfrm>
          <a:prstGeom prst="rect">
            <a:avLst/>
          </a:prstGeom>
          <a:noFill/>
        </p:spPr>
        <p:txBody>
          <a:bodyPr wrap="square" rtlCol="0">
            <a:spAutoFit/>
          </a:bodyPr>
          <a:lstStyle/>
          <a:p>
            <a:r>
              <a:rPr lang="en-US" sz="4400" dirty="0" smtClean="0">
                <a:solidFill>
                  <a:srgbClr val="FFFFFF"/>
                </a:solidFill>
                <a:latin typeface="Caecilia LT Std Roman"/>
                <a:cs typeface="Caecilia LT Std Roman"/>
              </a:rPr>
              <a:t>The solution:</a:t>
            </a:r>
          </a:p>
          <a:p>
            <a:endParaRPr lang="en-US" sz="4400" dirty="0"/>
          </a:p>
        </p:txBody>
      </p:sp>
      <p:pic>
        <p:nvPicPr>
          <p:cNvPr id="9" name="Picture 8"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217723352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537306"/>
            <a:ext cx="8039845" cy="4278094"/>
          </a:xfrm>
          <a:prstGeom prst="rect">
            <a:avLst/>
          </a:prstGeom>
          <a:noFill/>
        </p:spPr>
        <p:txBody>
          <a:bodyPr wrap="square" rtlCol="0">
            <a:spAutoFit/>
          </a:bodyPr>
          <a:lstStyle/>
          <a:p>
            <a:pPr>
              <a:buClr>
                <a:srgbClr val="FC2F61"/>
              </a:buClr>
              <a:buFont typeface="Courier New"/>
              <a:buChar char="o"/>
            </a:pPr>
            <a:r>
              <a:rPr lang="en-US" sz="1700" dirty="0" smtClean="0">
                <a:solidFill>
                  <a:srgbClr val="FFFFFF"/>
                </a:solidFill>
                <a:latin typeface="Caecilia LT Std Roman"/>
                <a:cs typeface="Caecilia LT Std Roman"/>
              </a:rPr>
              <a:t> </a:t>
            </a:r>
            <a:r>
              <a:rPr lang="en-US" sz="1700" dirty="0" smtClean="0">
                <a:solidFill>
                  <a:srgbClr val="FC2F61"/>
                </a:solidFill>
                <a:latin typeface="Caecilia LT Std Roman"/>
                <a:cs typeface="Caecilia LT Std Roman"/>
              </a:rPr>
              <a:t>create</a:t>
            </a:r>
            <a:r>
              <a:rPr lang="en-US" sz="1700" dirty="0" smtClean="0">
                <a:solidFill>
                  <a:srgbClr val="FFFFFF"/>
                </a:solidFill>
                <a:latin typeface="Caecilia LT Std Roman"/>
                <a:cs typeface="Caecilia LT Std Roman"/>
              </a:rPr>
              <a:t> a platform for Social and </a:t>
            </a:r>
            <a:r>
              <a:rPr lang="en-US" sz="1700" dirty="0" err="1" smtClean="0">
                <a:solidFill>
                  <a:srgbClr val="FFFFFF"/>
                </a:solidFill>
                <a:latin typeface="Caecilia LT Std Roman"/>
                <a:cs typeface="Caecilia LT Std Roman"/>
              </a:rPr>
              <a:t>Behavioural</a:t>
            </a:r>
            <a:r>
              <a:rPr lang="en-US" sz="1700" dirty="0" smtClean="0">
                <a:solidFill>
                  <a:srgbClr val="FFFFFF"/>
                </a:solidFill>
                <a:latin typeface="Caecilia LT Std Roman"/>
                <a:cs typeface="Caecilia LT Std Roman"/>
              </a:rPr>
              <a:t> change both in the control and management of Types 1 and 2 diabetes and the prevention of Type 2. </a:t>
            </a:r>
          </a:p>
          <a:p>
            <a:pPr>
              <a:buClr>
                <a:srgbClr val="FC2F61"/>
              </a:buClr>
              <a:buFont typeface="Courier New"/>
              <a:buChar char="o"/>
            </a:pPr>
            <a:endParaRPr lang="en-US" sz="1700" dirty="0" smtClean="0">
              <a:solidFill>
                <a:srgbClr val="FFFFFF"/>
              </a:solidFill>
              <a:latin typeface="Caecilia LT Std Roman"/>
              <a:cs typeface="Caecilia LT Std Roman"/>
            </a:endParaRPr>
          </a:p>
          <a:p>
            <a:pPr>
              <a:buClr>
                <a:srgbClr val="FC2F61"/>
              </a:buClr>
              <a:buFont typeface="Courier New"/>
              <a:buChar char="o"/>
            </a:pPr>
            <a:r>
              <a:rPr lang="en-US" sz="1700" dirty="0" smtClean="0">
                <a:solidFill>
                  <a:srgbClr val="FFFFFF"/>
                </a:solidFill>
                <a:latin typeface="Caecilia LT Std Roman"/>
                <a:cs typeface="Caecilia LT Std Roman"/>
              </a:rPr>
              <a:t> </a:t>
            </a:r>
            <a:r>
              <a:rPr lang="en-US" sz="1700" dirty="0" smtClean="0">
                <a:solidFill>
                  <a:srgbClr val="FC2F61"/>
                </a:solidFill>
                <a:latin typeface="Caecilia LT Std Roman"/>
                <a:cs typeface="Caecilia LT Std Roman"/>
              </a:rPr>
              <a:t>disseminate</a:t>
            </a:r>
            <a:r>
              <a:rPr lang="en-US" sz="1700" dirty="0" smtClean="0">
                <a:solidFill>
                  <a:srgbClr val="FFFFFF"/>
                </a:solidFill>
                <a:latin typeface="Caecilia LT Std Roman"/>
                <a:cs typeface="Caecilia LT Std Roman"/>
              </a:rPr>
              <a:t> simple, accessible, multi-lingual education on Types 1 and 2 Diabetes (including Hypertension) across the diversity of age, economy and culture in India. </a:t>
            </a:r>
          </a:p>
          <a:p>
            <a:pPr>
              <a:buClr>
                <a:srgbClr val="FC2F61"/>
              </a:buClr>
              <a:buFont typeface="Courier New"/>
              <a:buChar char="o"/>
            </a:pPr>
            <a:endParaRPr lang="en-US" sz="1700" dirty="0" smtClean="0">
              <a:solidFill>
                <a:srgbClr val="FFFFFF"/>
              </a:solidFill>
              <a:latin typeface="Caecilia LT Std Roman"/>
              <a:cs typeface="Caecilia LT Std Roman"/>
            </a:endParaRPr>
          </a:p>
          <a:p>
            <a:pPr>
              <a:buClr>
                <a:srgbClr val="FC2F61"/>
              </a:buClr>
              <a:buFont typeface="Courier New"/>
              <a:buChar char="o"/>
            </a:pPr>
            <a:r>
              <a:rPr lang="en-US" sz="1700" dirty="0" smtClean="0">
                <a:solidFill>
                  <a:srgbClr val="FFFFFF"/>
                </a:solidFill>
                <a:latin typeface="Caecilia LT Std Roman"/>
                <a:cs typeface="Caecilia LT Std Roman"/>
              </a:rPr>
              <a:t> </a:t>
            </a:r>
            <a:r>
              <a:rPr lang="en-US" sz="1700" dirty="0" smtClean="0">
                <a:solidFill>
                  <a:srgbClr val="FC2F61"/>
                </a:solidFill>
                <a:latin typeface="Caecilia LT Std Roman"/>
                <a:cs typeface="Caecilia LT Std Roman"/>
              </a:rPr>
              <a:t>encourage</a:t>
            </a:r>
            <a:r>
              <a:rPr lang="en-US" sz="1700" dirty="0" smtClean="0">
                <a:solidFill>
                  <a:srgbClr val="FFFFFF"/>
                </a:solidFill>
                <a:latin typeface="Caecilia LT Std Roman"/>
                <a:cs typeface="Caecilia LT Std Roman"/>
              </a:rPr>
              <a:t> early diagnosis, prevent unnecessary suffering and improve the lives of people living with diabetes across India and the Indian Diaspora</a:t>
            </a:r>
          </a:p>
          <a:p>
            <a:pPr>
              <a:buClr>
                <a:srgbClr val="FC2F61"/>
              </a:buClr>
              <a:buFont typeface="Courier New"/>
              <a:buChar char="o"/>
            </a:pPr>
            <a:endParaRPr lang="en-US" sz="1700" dirty="0" smtClean="0">
              <a:solidFill>
                <a:srgbClr val="FFFFFF"/>
              </a:solidFill>
              <a:latin typeface="Caecilia LT Std Roman"/>
              <a:cs typeface="Caecilia LT Std Roman"/>
            </a:endParaRPr>
          </a:p>
          <a:p>
            <a:pPr>
              <a:buClr>
                <a:srgbClr val="FC2F61"/>
              </a:buClr>
              <a:buFont typeface="Courier New"/>
              <a:buChar char="o"/>
            </a:pPr>
            <a:r>
              <a:rPr lang="en-US" sz="1700" dirty="0" smtClean="0">
                <a:solidFill>
                  <a:srgbClr val="FFFFFF"/>
                </a:solidFill>
                <a:latin typeface="Caecilia LT Std Roman"/>
                <a:cs typeface="Caecilia LT Std Roman"/>
              </a:rPr>
              <a:t> </a:t>
            </a:r>
            <a:r>
              <a:rPr lang="en-US" sz="1700" dirty="0" smtClean="0">
                <a:solidFill>
                  <a:srgbClr val="FC2F61"/>
                </a:solidFill>
                <a:latin typeface="Caecilia LT Std Roman"/>
                <a:cs typeface="Caecilia LT Std Roman"/>
              </a:rPr>
              <a:t>sustain</a:t>
            </a:r>
            <a:r>
              <a:rPr lang="en-US" sz="1700" dirty="0" smtClean="0">
                <a:solidFill>
                  <a:srgbClr val="FFFFFF"/>
                </a:solidFill>
                <a:latin typeface="Caecilia LT Std Roman"/>
                <a:cs typeface="Caecilia LT Std Roman"/>
              </a:rPr>
              <a:t> an interactive Education </a:t>
            </a:r>
            <a:r>
              <a:rPr lang="en-US" sz="1700" dirty="0" err="1" smtClean="0">
                <a:solidFill>
                  <a:srgbClr val="FFFFFF"/>
                </a:solidFill>
                <a:latin typeface="Caecilia LT Std Roman"/>
                <a:cs typeface="Caecilia LT Std Roman"/>
              </a:rPr>
              <a:t>programme</a:t>
            </a:r>
            <a:r>
              <a:rPr lang="en-US" sz="1700" dirty="0" smtClean="0">
                <a:solidFill>
                  <a:srgbClr val="FFFFFF"/>
                </a:solidFill>
                <a:latin typeface="Caecilia LT Std Roman"/>
                <a:cs typeface="Caecilia LT Std Roman"/>
              </a:rPr>
              <a:t> with an initial 3-5 year strategy.</a:t>
            </a:r>
          </a:p>
          <a:p>
            <a:pPr>
              <a:buClr>
                <a:srgbClr val="FC2F61"/>
              </a:buClr>
              <a:buFont typeface="Courier New"/>
              <a:buChar char="o"/>
            </a:pPr>
            <a:endParaRPr lang="en-US" sz="1700" dirty="0" smtClean="0">
              <a:solidFill>
                <a:srgbClr val="FFFFFF"/>
              </a:solidFill>
              <a:latin typeface="Caecilia LT Std Roman"/>
              <a:cs typeface="Caecilia LT Std Roman"/>
            </a:endParaRPr>
          </a:p>
          <a:p>
            <a:pPr>
              <a:buClr>
                <a:srgbClr val="FC2F61"/>
              </a:buClr>
              <a:buFont typeface="Courier New"/>
              <a:buChar char="o"/>
            </a:pPr>
            <a:r>
              <a:rPr lang="en-US" sz="1700" dirty="0" smtClean="0">
                <a:solidFill>
                  <a:srgbClr val="FFFFFF"/>
                </a:solidFill>
                <a:latin typeface="Caecilia LT Std Roman"/>
                <a:cs typeface="Caecilia LT Std Roman"/>
              </a:rPr>
              <a:t> </a:t>
            </a:r>
            <a:r>
              <a:rPr lang="en-US" sz="1700" dirty="0" smtClean="0">
                <a:solidFill>
                  <a:srgbClr val="FC2F61"/>
                </a:solidFill>
                <a:latin typeface="Caecilia LT Std Roman"/>
                <a:cs typeface="Caecilia LT Std Roman"/>
              </a:rPr>
              <a:t>use</a:t>
            </a:r>
            <a:r>
              <a:rPr lang="en-US" sz="1700" dirty="0" smtClean="0">
                <a:solidFill>
                  <a:srgbClr val="FFFFFF"/>
                </a:solidFill>
                <a:latin typeface="Caecilia LT Std Roman"/>
                <a:cs typeface="Caecilia LT Std Roman"/>
              </a:rPr>
              <a:t> entertainment as a means to engage, educate and empower with multi platform delivery from print to TV and film and animation to viral.</a:t>
            </a:r>
          </a:p>
        </p:txBody>
      </p:sp>
      <p:sp>
        <p:nvSpPr>
          <p:cNvPr id="6" name="TextBox 5"/>
          <p:cNvSpPr txBox="1"/>
          <p:nvPr/>
        </p:nvSpPr>
        <p:spPr>
          <a:xfrm>
            <a:off x="583312" y="644754"/>
            <a:ext cx="7828165" cy="892552"/>
          </a:xfrm>
          <a:prstGeom prst="rect">
            <a:avLst/>
          </a:prstGeom>
          <a:noFill/>
        </p:spPr>
        <p:txBody>
          <a:bodyPr wrap="square" rtlCol="0">
            <a:spAutoFit/>
          </a:bodyPr>
          <a:lstStyle/>
          <a:p>
            <a:r>
              <a:rPr lang="en-US" sz="2600" dirty="0" smtClean="0">
                <a:solidFill>
                  <a:srgbClr val="FFFFFF"/>
                </a:solidFill>
                <a:latin typeface="Caecilia LT Std Roman"/>
                <a:cs typeface="Caecilia LT Std Roman"/>
              </a:rPr>
              <a:t>The Sweetheart Initiative has the potential to:</a:t>
            </a:r>
          </a:p>
          <a:p>
            <a:endParaRPr lang="en-US" sz="2600" dirty="0"/>
          </a:p>
        </p:txBody>
      </p:sp>
      <p:pic>
        <p:nvPicPr>
          <p:cNvPr id="9" name="Picture 8"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236229815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ethod.jpg"/>
          <p:cNvPicPr>
            <a:picLocks noChangeAspect="1"/>
          </p:cNvPicPr>
          <p:nvPr/>
        </p:nvPicPr>
        <p:blipFill>
          <a:blip r:embed="rId2"/>
          <a:stretch>
            <a:fillRect/>
          </a:stretch>
        </p:blipFill>
        <p:spPr>
          <a:xfrm>
            <a:off x="0" y="-35751"/>
            <a:ext cx="9144000" cy="6929502"/>
          </a:xfrm>
          <a:prstGeom prst="rect">
            <a:avLst/>
          </a:prstGeom>
        </p:spPr>
      </p:pic>
      <p:sp>
        <p:nvSpPr>
          <p:cNvPr id="6" name="TextBox 5"/>
          <p:cNvSpPr txBox="1"/>
          <p:nvPr/>
        </p:nvSpPr>
        <p:spPr>
          <a:xfrm>
            <a:off x="2913492" y="2387600"/>
            <a:ext cx="2964656" cy="2123658"/>
          </a:xfrm>
          <a:prstGeom prst="rect">
            <a:avLst/>
          </a:prstGeom>
          <a:noFill/>
        </p:spPr>
        <p:txBody>
          <a:bodyPr wrap="square" rtlCol="0">
            <a:spAutoFit/>
          </a:bodyPr>
          <a:lstStyle/>
          <a:p>
            <a:pPr algn="ctr"/>
            <a:r>
              <a:rPr lang="en-US" sz="4400" b="1" dirty="0" smtClean="0">
                <a:solidFill>
                  <a:srgbClr val="FC2F61"/>
                </a:solidFill>
                <a:latin typeface="Caecilia LT Std Roman"/>
                <a:cs typeface="Caecilia LT Std Roman"/>
              </a:rPr>
              <a:t>The </a:t>
            </a:r>
            <a:r>
              <a:rPr lang="en-US" sz="4400" b="1" dirty="0" smtClean="0">
                <a:solidFill>
                  <a:schemeClr val="bg1"/>
                </a:solidFill>
                <a:latin typeface="Caecilia LT Std Roman"/>
                <a:cs typeface="Caecilia LT Std Roman"/>
              </a:rPr>
              <a:t>Method.</a:t>
            </a:r>
          </a:p>
          <a:p>
            <a:pPr algn="ctr"/>
            <a:endParaRPr lang="en-US" sz="4400" dirty="0"/>
          </a:p>
        </p:txBody>
      </p:sp>
      <p:pic>
        <p:nvPicPr>
          <p:cNvPr id="7" name="Picture 6"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13934835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9071"/>
            <a:ext cx="9153694" cy="6936848"/>
          </a:xfrm>
          <a:prstGeom prst="rect">
            <a:avLst/>
          </a:prstGeom>
        </p:spPr>
      </p:pic>
      <p:sp>
        <p:nvSpPr>
          <p:cNvPr id="7" name="TextBox 6"/>
          <p:cNvSpPr txBox="1"/>
          <p:nvPr/>
        </p:nvSpPr>
        <p:spPr>
          <a:xfrm>
            <a:off x="583312" y="1510122"/>
            <a:ext cx="8039845" cy="5416868"/>
          </a:xfrm>
          <a:prstGeom prst="rect">
            <a:avLst/>
          </a:prstGeom>
          <a:noFill/>
        </p:spPr>
        <p:txBody>
          <a:bodyPr wrap="square" rtlCol="0">
            <a:spAutoFit/>
          </a:bodyPr>
          <a:lstStyle/>
          <a:p>
            <a:pPr>
              <a:buClr>
                <a:srgbClr val="FC2F61"/>
              </a:buClr>
            </a:pPr>
            <a:r>
              <a:rPr lang="en-US" sz="2000" dirty="0" smtClean="0">
                <a:solidFill>
                  <a:srgbClr val="FFFFFF"/>
                </a:solidFill>
                <a:latin typeface="Caecilia LT Std Roman"/>
                <a:cs typeface="Caecilia LT Std Roman"/>
              </a:rPr>
              <a:t> </a:t>
            </a:r>
            <a:r>
              <a:rPr lang="en-US" sz="2000" dirty="0">
                <a:solidFill>
                  <a:srgbClr val="FF0000"/>
                </a:solidFill>
                <a:latin typeface="Caecilia LT Std Roman"/>
                <a:cs typeface="Caecilia LT Std Roman"/>
              </a:rPr>
              <a:t>S</a:t>
            </a:r>
            <a:r>
              <a:rPr lang="en-US" sz="2000" dirty="0" smtClean="0">
                <a:solidFill>
                  <a:srgbClr val="FF0000"/>
                </a:solidFill>
                <a:latin typeface="Caecilia LT Std Roman"/>
                <a:cs typeface="Caecilia LT Std Roman"/>
              </a:rPr>
              <a:t>weetheart</a:t>
            </a:r>
            <a:r>
              <a:rPr lang="en-US" sz="2000" dirty="0" smtClean="0">
                <a:solidFill>
                  <a:srgbClr val="FFFFFF"/>
                </a:solidFill>
                <a:latin typeface="Caecilia LT Std Roman"/>
                <a:cs typeface="Caecilia LT Std Roman"/>
              </a:rPr>
              <a:t> - a feature length Bollywood movie with live action, animation and 2/3D animation. </a:t>
            </a:r>
          </a:p>
          <a:p>
            <a:pPr>
              <a:buClr>
                <a:srgbClr val="FC2F61"/>
              </a:buClr>
            </a:pPr>
            <a:endParaRPr lang="en-US" sz="2000" dirty="0" smtClean="0">
              <a:solidFill>
                <a:srgbClr val="FFFFFF"/>
              </a:solidFill>
              <a:latin typeface="Caecilia LT Std Roman"/>
              <a:cs typeface="Caecilia LT Std Roman"/>
            </a:endParaRPr>
          </a:p>
          <a:p>
            <a:pPr>
              <a:buClr>
                <a:srgbClr val="FC2F61"/>
              </a:buClr>
            </a:pPr>
            <a:r>
              <a:rPr lang="en-GB" sz="1900" dirty="0">
                <a:solidFill>
                  <a:schemeClr val="bg1"/>
                </a:solidFill>
              </a:rPr>
              <a:t>When </a:t>
            </a:r>
            <a:r>
              <a:rPr lang="en-GB" sz="1900" dirty="0" smtClean="0">
                <a:solidFill>
                  <a:schemeClr val="bg1"/>
                </a:solidFill>
              </a:rPr>
              <a:t>Manu, </a:t>
            </a:r>
            <a:r>
              <a:rPr lang="en-GB" sz="1900" dirty="0">
                <a:solidFill>
                  <a:schemeClr val="bg1"/>
                </a:solidFill>
              </a:rPr>
              <a:t>school clown, sweetheart and junk food addict, collapses in the middle of her big number in the school musical, she comes face to face with the shadow of diabetes, </a:t>
            </a:r>
            <a:r>
              <a:rPr lang="en-GB" sz="1900" dirty="0" smtClean="0">
                <a:solidFill>
                  <a:schemeClr val="bg1"/>
                </a:solidFill>
              </a:rPr>
              <a:t>now her </a:t>
            </a:r>
            <a:r>
              <a:rPr lang="en-GB" sz="1900" dirty="0">
                <a:solidFill>
                  <a:schemeClr val="bg1"/>
                </a:solidFill>
              </a:rPr>
              <a:t>life-long condition. With the help of her best friend, </a:t>
            </a:r>
            <a:r>
              <a:rPr lang="en-GB" sz="1900" dirty="0" err="1">
                <a:solidFill>
                  <a:schemeClr val="bg1"/>
                </a:solidFill>
              </a:rPr>
              <a:t>Jahnavi</a:t>
            </a:r>
            <a:r>
              <a:rPr lang="en-GB" sz="1900" dirty="0">
                <a:solidFill>
                  <a:schemeClr val="bg1"/>
                </a:solidFill>
              </a:rPr>
              <a:t>, her mom, and some empowering new buddies, both live and animated, </a:t>
            </a:r>
            <a:r>
              <a:rPr lang="en-GB" sz="1900" dirty="0" smtClean="0">
                <a:solidFill>
                  <a:schemeClr val="bg1"/>
                </a:solidFill>
              </a:rPr>
              <a:t>Manu </a:t>
            </a:r>
            <a:r>
              <a:rPr lang="en-GB" sz="1900" dirty="0">
                <a:solidFill>
                  <a:schemeClr val="bg1"/>
                </a:solidFill>
              </a:rPr>
              <a:t>learns how to manage her diabetes, </a:t>
            </a:r>
            <a:r>
              <a:rPr lang="en-GB" sz="1900" dirty="0" smtClean="0">
                <a:solidFill>
                  <a:schemeClr val="bg1"/>
                </a:solidFill>
              </a:rPr>
              <a:t>helps </a:t>
            </a:r>
            <a:r>
              <a:rPr lang="en-GB" sz="1900" dirty="0">
                <a:solidFill>
                  <a:schemeClr val="bg1"/>
                </a:solidFill>
              </a:rPr>
              <a:t>prevent others </a:t>
            </a:r>
            <a:r>
              <a:rPr lang="en-GB" sz="1900" dirty="0" smtClean="0">
                <a:solidFill>
                  <a:schemeClr val="bg1"/>
                </a:solidFill>
              </a:rPr>
              <a:t>develop </a:t>
            </a:r>
            <a:r>
              <a:rPr lang="en-GB" sz="1900" dirty="0">
                <a:solidFill>
                  <a:schemeClr val="bg1"/>
                </a:solidFill>
              </a:rPr>
              <a:t>it and </a:t>
            </a:r>
            <a:r>
              <a:rPr lang="en-GB" sz="1900" dirty="0" smtClean="0">
                <a:solidFill>
                  <a:schemeClr val="bg1"/>
                </a:solidFill>
              </a:rPr>
              <a:t>discovers </a:t>
            </a:r>
            <a:r>
              <a:rPr lang="en-GB" sz="1900" dirty="0">
                <a:solidFill>
                  <a:schemeClr val="bg1"/>
                </a:solidFill>
              </a:rPr>
              <a:t>the </a:t>
            </a:r>
            <a:r>
              <a:rPr lang="en-GB" sz="1900" dirty="0" smtClean="0">
                <a:solidFill>
                  <a:schemeClr val="bg1"/>
                </a:solidFill>
              </a:rPr>
              <a:t>power of </a:t>
            </a:r>
            <a:r>
              <a:rPr lang="en-GB" sz="1900" dirty="0">
                <a:solidFill>
                  <a:schemeClr val="bg1"/>
                </a:solidFill>
              </a:rPr>
              <a:t>the body </a:t>
            </a:r>
            <a:r>
              <a:rPr lang="en-GB" sz="1900" dirty="0" smtClean="0">
                <a:solidFill>
                  <a:schemeClr val="bg1"/>
                </a:solidFill>
              </a:rPr>
              <a:t>to regenerate. Just like the sun which nurtures and heals, Manu, through a magical journey of self discovery, unravels and shares the sunshine within her.</a:t>
            </a:r>
            <a:endParaRPr lang="en-GB" sz="1900" dirty="0">
              <a:solidFill>
                <a:schemeClr val="bg1"/>
              </a:solidFill>
            </a:endParaRPr>
          </a:p>
          <a:p>
            <a:pPr>
              <a:buClr>
                <a:srgbClr val="FC2F61"/>
              </a:buClr>
            </a:pPr>
            <a:endParaRPr lang="en-US" sz="2000" dirty="0">
              <a:solidFill>
                <a:srgbClr val="FFFFFF"/>
              </a:solidFill>
              <a:latin typeface="Caecilia LT Std Roman"/>
              <a:cs typeface="Caecilia LT Std Roman"/>
            </a:endParaRPr>
          </a:p>
          <a:p>
            <a:pPr>
              <a:buClr>
                <a:srgbClr val="FC2F61"/>
              </a:buClr>
            </a:pPr>
            <a:r>
              <a:rPr lang="en-US" sz="2000" dirty="0" err="1" smtClean="0">
                <a:solidFill>
                  <a:srgbClr val="FF0000"/>
                </a:solidFill>
                <a:latin typeface="Caecilia LT Std Roman"/>
                <a:cs typeface="Caecilia LT Std Roman"/>
              </a:rPr>
              <a:t>Aamir</a:t>
            </a:r>
            <a:r>
              <a:rPr lang="en-US" sz="2000" dirty="0" smtClean="0">
                <a:solidFill>
                  <a:srgbClr val="FF0000"/>
                </a:solidFill>
                <a:latin typeface="Caecilia LT Std Roman"/>
                <a:cs typeface="Caecilia LT Std Roman"/>
              </a:rPr>
              <a:t> Khan's </a:t>
            </a:r>
            <a:r>
              <a:rPr lang="en-US" sz="2000" dirty="0" err="1" smtClean="0">
                <a:solidFill>
                  <a:srgbClr val="FF0000"/>
                </a:solidFill>
                <a:latin typeface="Caecilia LT Std Roman"/>
                <a:cs typeface="Caecilia LT Std Roman"/>
              </a:rPr>
              <a:t>Taare</a:t>
            </a:r>
            <a:r>
              <a:rPr lang="en-US" sz="2000" dirty="0" smtClean="0">
                <a:solidFill>
                  <a:srgbClr val="FF0000"/>
                </a:solidFill>
                <a:latin typeface="Caecilia LT Std Roman"/>
                <a:cs typeface="Caecilia LT Std Roman"/>
              </a:rPr>
              <a:t> </a:t>
            </a:r>
            <a:r>
              <a:rPr lang="en-US" sz="2000" dirty="0" err="1" smtClean="0">
                <a:solidFill>
                  <a:srgbClr val="FF0000"/>
                </a:solidFill>
                <a:latin typeface="Caecilia LT Std Roman"/>
                <a:cs typeface="Caecilia LT Std Roman"/>
              </a:rPr>
              <a:t>Zameen</a:t>
            </a:r>
            <a:r>
              <a:rPr lang="en-US" sz="2000" dirty="0" smtClean="0">
                <a:solidFill>
                  <a:srgbClr val="FF0000"/>
                </a:solidFill>
                <a:latin typeface="Caecilia LT Std Roman"/>
                <a:cs typeface="Caecilia LT Std Roman"/>
              </a:rPr>
              <a:t> Par (Like Stars on Earth) looked at Dyslexia in a similar way and raised awareness throughout India and internationally.</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pPr>
            <a:r>
              <a:rPr lang="en-US" sz="1700" dirty="0" smtClean="0">
                <a:solidFill>
                  <a:srgbClr val="FFFFFF"/>
                </a:solidFill>
                <a:latin typeface="Caecilia LT Std Roman"/>
                <a:cs typeface="Caecilia LT Std Roman"/>
              </a:rPr>
              <a:t> </a:t>
            </a:r>
          </a:p>
          <a:p>
            <a:pPr>
              <a:buClr>
                <a:srgbClr val="FC2F61"/>
              </a:buClr>
              <a:buFont typeface="Courier New"/>
              <a:buChar char="o"/>
            </a:pPr>
            <a:endParaRPr lang="en-US" sz="1700" dirty="0" smtClean="0">
              <a:solidFill>
                <a:srgbClr val="FFFFFF"/>
              </a:solidFill>
              <a:latin typeface="Caecilia LT Std Roman"/>
              <a:cs typeface="Caecilia LT Std Roman"/>
            </a:endParaRPr>
          </a:p>
        </p:txBody>
      </p:sp>
      <p:sp>
        <p:nvSpPr>
          <p:cNvPr id="6" name="TextBox 5"/>
          <p:cNvSpPr txBox="1"/>
          <p:nvPr/>
        </p:nvSpPr>
        <p:spPr>
          <a:xfrm>
            <a:off x="583312" y="644754"/>
            <a:ext cx="7828165" cy="1184940"/>
          </a:xfrm>
          <a:prstGeom prst="rect">
            <a:avLst/>
          </a:prstGeom>
          <a:noFill/>
        </p:spPr>
        <p:txBody>
          <a:bodyPr wrap="square" rtlCol="0">
            <a:spAutoFit/>
          </a:bodyPr>
          <a:lstStyle/>
          <a:p>
            <a:pPr marL="514350" indent="-514350">
              <a:buClr>
                <a:srgbClr val="FC2F61"/>
              </a:buClr>
            </a:pPr>
            <a:r>
              <a:rPr lang="en-US" sz="4400" b="1" dirty="0">
                <a:solidFill>
                  <a:srgbClr val="FC2F61"/>
                </a:solidFill>
                <a:latin typeface="Caecilia LT Std Roman"/>
                <a:cs typeface="Caecilia LT Std Roman"/>
              </a:rPr>
              <a:t>1</a:t>
            </a:r>
            <a:r>
              <a:rPr lang="en-US" sz="4400" b="1" dirty="0" smtClean="0">
                <a:solidFill>
                  <a:srgbClr val="FC2F61"/>
                </a:solidFill>
                <a:latin typeface="Caecilia LT Std Roman"/>
                <a:cs typeface="Caecilia LT Std Roman"/>
              </a:rPr>
              <a:t>.  </a:t>
            </a:r>
            <a:r>
              <a:rPr lang="en-US" sz="4400" b="1" dirty="0" smtClean="0">
                <a:solidFill>
                  <a:srgbClr val="FFFFFF"/>
                </a:solidFill>
                <a:latin typeface="Caecilia LT Std Roman"/>
                <a:cs typeface="Caecilia LT Std Roman"/>
              </a:rPr>
              <a:t>The </a:t>
            </a:r>
            <a:r>
              <a:rPr lang="en-US" sz="4000" b="1" dirty="0" smtClean="0">
                <a:solidFill>
                  <a:srgbClr val="FFFFFF"/>
                </a:solidFill>
                <a:latin typeface="Caecilia LT Std Roman"/>
                <a:cs typeface="Caecilia LT Std Roman"/>
              </a:rPr>
              <a:t>Movie</a:t>
            </a:r>
            <a:endParaRPr lang="en-US" sz="4000" b="1" dirty="0" smtClean="0"/>
          </a:p>
          <a:p>
            <a:pPr marL="514350" indent="-514350">
              <a:buClr>
                <a:srgbClr val="FC2F61"/>
              </a:buClr>
            </a:pPr>
            <a:endParaRPr lang="en-US" sz="2600" b="1" dirty="0" smtClean="0">
              <a:solidFill>
                <a:srgbClr val="FFFFFF"/>
              </a:solidFill>
              <a:latin typeface="Caecilia LT Std Roman"/>
              <a:cs typeface="Caecilia LT Std Roman"/>
            </a:endParaRPr>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497112639"/>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704646"/>
            <a:ext cx="8039845" cy="6155531"/>
          </a:xfrm>
          <a:prstGeom prst="rect">
            <a:avLst/>
          </a:prstGeom>
          <a:noFill/>
        </p:spPr>
        <p:txBody>
          <a:bodyPr wrap="square" rtlCol="0">
            <a:spAutoFit/>
          </a:bodyPr>
          <a:lstStyle/>
          <a:p>
            <a:pPr>
              <a:buClr>
                <a:srgbClr val="FC2F61"/>
              </a:buClr>
              <a:buFont typeface="Courier New"/>
              <a:buChar char="o"/>
            </a:pPr>
            <a:r>
              <a:rPr lang="en-US" sz="2000" dirty="0" smtClean="0">
                <a:solidFill>
                  <a:srgbClr val="FFFFFF"/>
                </a:solidFill>
                <a:latin typeface="Caecilia LT Std Roman"/>
                <a:cs typeface="Caecilia LT Std Roman"/>
              </a:rPr>
              <a:t> on-going series of short animated films using characters from the movie</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comic strip </a:t>
            </a:r>
          </a:p>
          <a:p>
            <a:pPr>
              <a:buClr>
                <a:srgbClr val="FC2F61"/>
              </a:buClr>
            </a:pPr>
            <a:endParaRPr lang="en-US" sz="2000" dirty="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mobile phone – interactivity and messaging with icons and jingles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a:t>
            </a:r>
            <a:r>
              <a:rPr lang="en-US" sz="2000" dirty="0">
                <a:solidFill>
                  <a:srgbClr val="FFFFFF"/>
                </a:solidFill>
                <a:latin typeface="Caecilia LT Std Roman"/>
                <a:cs typeface="Caecilia LT Std Roman"/>
              </a:rPr>
              <a:t>i</a:t>
            </a:r>
            <a:r>
              <a:rPr lang="en-US" sz="2000" dirty="0" smtClean="0">
                <a:solidFill>
                  <a:srgbClr val="FFFFFF"/>
                </a:solidFill>
                <a:latin typeface="Caecilia LT Std Roman"/>
                <a:cs typeface="Caecilia LT Std Roman"/>
              </a:rPr>
              <a:t>nteractive website</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music </a:t>
            </a:r>
            <a:r>
              <a:rPr lang="en-US" sz="2000" dirty="0">
                <a:solidFill>
                  <a:srgbClr val="FFFFFF"/>
                </a:solidFill>
                <a:latin typeface="Caecilia LT Std Roman"/>
                <a:cs typeface="Caecilia LT Std Roman"/>
              </a:rPr>
              <a:t>v</a:t>
            </a:r>
            <a:r>
              <a:rPr lang="en-US" sz="2000" dirty="0" smtClean="0">
                <a:solidFill>
                  <a:srgbClr val="FFFFFF"/>
                </a:solidFill>
                <a:latin typeface="Caecilia LT Std Roman"/>
                <a:cs typeface="Caecilia LT Std Roman"/>
              </a:rPr>
              <a:t>ideos and DVDs</a:t>
            </a:r>
          </a:p>
          <a:p>
            <a:pPr>
              <a:buClr>
                <a:srgbClr val="FC2F61"/>
              </a:buClr>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games – board, computer and mobile</a:t>
            </a:r>
          </a:p>
          <a:p>
            <a:pPr>
              <a:buClr>
                <a:srgbClr val="FC2F61"/>
              </a:buClr>
              <a:buFont typeface="Courier New"/>
              <a:buChar char="o"/>
            </a:pPr>
            <a:endParaRPr lang="en-US" sz="2000" dirty="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books, print, visual aids</a:t>
            </a:r>
          </a:p>
          <a:p>
            <a:pPr>
              <a:buClr>
                <a:srgbClr val="FC2F61"/>
              </a:buClr>
              <a:buFont typeface="Courier New"/>
              <a:buChar char="o"/>
            </a:pPr>
            <a:endParaRPr lang="en-US" sz="2000" dirty="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posters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pPr>
            <a:r>
              <a:rPr lang="en-US" sz="1700" dirty="0" smtClean="0">
                <a:solidFill>
                  <a:srgbClr val="FFFFFF"/>
                </a:solidFill>
                <a:latin typeface="Caecilia LT Std Roman"/>
                <a:cs typeface="Caecilia LT Std Roman"/>
              </a:rPr>
              <a:t> </a:t>
            </a:r>
          </a:p>
          <a:p>
            <a:pPr>
              <a:buClr>
                <a:srgbClr val="FC2F61"/>
              </a:buClr>
              <a:buFont typeface="Courier New"/>
              <a:buChar char="o"/>
            </a:pPr>
            <a:endParaRPr lang="en-US" sz="1700" dirty="0" smtClean="0">
              <a:solidFill>
                <a:srgbClr val="FFFFFF"/>
              </a:solidFill>
              <a:latin typeface="Caecilia LT Std Roman"/>
              <a:cs typeface="Caecilia LT Std Roman"/>
            </a:endParaRPr>
          </a:p>
        </p:txBody>
      </p:sp>
      <p:sp>
        <p:nvSpPr>
          <p:cNvPr id="6" name="TextBox 5"/>
          <p:cNvSpPr txBox="1"/>
          <p:nvPr/>
        </p:nvSpPr>
        <p:spPr>
          <a:xfrm>
            <a:off x="583312" y="644754"/>
            <a:ext cx="7828165" cy="892552"/>
          </a:xfrm>
          <a:prstGeom prst="rect">
            <a:avLst/>
          </a:prstGeom>
          <a:noFill/>
        </p:spPr>
        <p:txBody>
          <a:bodyPr wrap="square" rtlCol="0">
            <a:spAutoFit/>
          </a:bodyPr>
          <a:lstStyle/>
          <a:p>
            <a:pPr>
              <a:buClr>
                <a:srgbClr val="FC2F61"/>
              </a:buClr>
            </a:pPr>
            <a:r>
              <a:rPr lang="en-US" sz="2600" b="1" dirty="0" smtClean="0">
                <a:solidFill>
                  <a:srgbClr val="FF0000"/>
                </a:solidFill>
                <a:latin typeface="Caecilia LT Std Roman"/>
                <a:cs typeface="Caecilia LT Std Roman"/>
              </a:rPr>
              <a:t>1. </a:t>
            </a:r>
            <a:r>
              <a:rPr lang="en-US" sz="2600" b="1" dirty="0" smtClean="0">
                <a:solidFill>
                  <a:srgbClr val="FFFFFF"/>
                </a:solidFill>
                <a:latin typeface="Caecilia LT Std Roman"/>
                <a:cs typeface="Caecilia LT Std Roman"/>
              </a:rPr>
              <a:t>Multi-Media Education on prevention, management and change of lifestyle </a:t>
            </a:r>
            <a:endParaRPr lang="en-US" sz="2600" b="1" dirty="0"/>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1532240552"/>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7"/>
          </a:xfrm>
          <a:prstGeom prst="rect">
            <a:avLst/>
          </a:prstGeom>
        </p:spPr>
      </p:pic>
      <p:sp>
        <p:nvSpPr>
          <p:cNvPr id="7" name="TextBox 6"/>
          <p:cNvSpPr txBox="1"/>
          <p:nvPr/>
        </p:nvSpPr>
        <p:spPr>
          <a:xfrm>
            <a:off x="552832" y="4746171"/>
            <a:ext cx="8039845" cy="400110"/>
          </a:xfrm>
          <a:prstGeom prst="rect">
            <a:avLst/>
          </a:prstGeom>
          <a:noFill/>
        </p:spPr>
        <p:txBody>
          <a:bodyPr wrap="square" rtlCol="0">
            <a:spAutoFit/>
          </a:bodyPr>
          <a:lstStyle/>
          <a:p>
            <a:pPr algn="ctr">
              <a:buClr>
                <a:srgbClr val="FC2F61"/>
              </a:buClr>
            </a:pPr>
            <a:r>
              <a:rPr lang="en-US" sz="2000" dirty="0" smtClean="0">
                <a:solidFill>
                  <a:srgbClr val="FC2F61"/>
                </a:solidFill>
                <a:latin typeface="Caecilia LT Std Bold"/>
                <a:cs typeface="Caecilia LT Std Bold"/>
              </a:rPr>
              <a:t>Dissemination Targets and Channels</a:t>
            </a:r>
            <a:endParaRPr lang="en-US" sz="1700" dirty="0" smtClean="0">
              <a:solidFill>
                <a:srgbClr val="FC2F61"/>
              </a:solidFill>
              <a:latin typeface="Caecilia LT Std Bold"/>
              <a:cs typeface="Caecilia LT Std Bold"/>
            </a:endParaRPr>
          </a:p>
        </p:txBody>
      </p:sp>
      <p:pic>
        <p:nvPicPr>
          <p:cNvPr id="3" name="Picture 2" descr="Screen Shot 2012-08-21 at 12.03.3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1356" y="471714"/>
            <a:ext cx="6892306" cy="4274457"/>
          </a:xfrm>
          <a:prstGeom prst="rect">
            <a:avLst/>
          </a:prstGeom>
        </p:spPr>
      </p:pic>
    </p:spTree>
    <p:extLst>
      <p:ext uri="{BB962C8B-B14F-4D97-AF65-F5344CB8AC3E}">
        <p14:creationId xmlns:p14="http://schemas.microsoft.com/office/powerpoint/2010/main" val="281618255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hart05.jpg"/>
          <p:cNvPicPr>
            <a:picLocks noChangeAspect="1"/>
          </p:cNvPicPr>
          <p:nvPr/>
        </p:nvPicPr>
        <p:blipFill>
          <a:blip r:embed="rId2"/>
          <a:stretch>
            <a:fillRect/>
          </a:stretch>
        </p:blipFill>
        <p:spPr>
          <a:xfrm>
            <a:off x="-1" y="-71502"/>
            <a:ext cx="9144002" cy="6929502"/>
          </a:xfrm>
          <a:prstGeom prst="rect">
            <a:avLst/>
          </a:prstGeom>
        </p:spPr>
      </p:pic>
      <p:sp>
        <p:nvSpPr>
          <p:cNvPr id="6" name="TextBox 5"/>
          <p:cNvSpPr txBox="1"/>
          <p:nvPr/>
        </p:nvSpPr>
        <p:spPr>
          <a:xfrm rot="863389">
            <a:off x="3621152" y="874880"/>
            <a:ext cx="7828165" cy="461665"/>
          </a:xfrm>
          <a:prstGeom prst="rect">
            <a:avLst/>
          </a:prstGeom>
          <a:noFill/>
        </p:spPr>
        <p:txBody>
          <a:bodyPr wrap="square" rtlCol="0">
            <a:spAutoFit/>
          </a:bodyPr>
          <a:lstStyle/>
          <a:p>
            <a:pPr marL="514350" indent="-514350">
              <a:buClr>
                <a:srgbClr val="FC2F61"/>
              </a:buClr>
            </a:pPr>
            <a:r>
              <a:rPr lang="en-US" sz="2400" b="1" dirty="0" smtClean="0">
                <a:solidFill>
                  <a:srgbClr val="FFFFFF"/>
                </a:solidFill>
                <a:latin typeface="Caecilia LT Std Roman"/>
                <a:cs typeface="Caecilia LT Std Roman"/>
              </a:rPr>
              <a:t>Distribution Targets  </a:t>
            </a:r>
          </a:p>
        </p:txBody>
      </p:sp>
    </p:spTree>
    <p:extLst>
      <p:ext uri="{BB962C8B-B14F-4D97-AF65-F5344CB8AC3E}">
        <p14:creationId xmlns:p14="http://schemas.microsoft.com/office/powerpoint/2010/main" val="1255751083"/>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hart04.jpg"/>
          <p:cNvPicPr>
            <a:picLocks noChangeAspect="1"/>
          </p:cNvPicPr>
          <p:nvPr/>
        </p:nvPicPr>
        <p:blipFill>
          <a:blip r:embed="rId2"/>
          <a:stretch>
            <a:fillRect/>
          </a:stretch>
        </p:blipFill>
        <p:spPr>
          <a:xfrm>
            <a:off x="-1" y="-35751"/>
            <a:ext cx="9144002" cy="6929502"/>
          </a:xfrm>
          <a:prstGeom prst="rect">
            <a:avLst/>
          </a:prstGeom>
        </p:spPr>
      </p:pic>
      <p:sp>
        <p:nvSpPr>
          <p:cNvPr id="6" name="TextBox 5"/>
          <p:cNvSpPr txBox="1"/>
          <p:nvPr/>
        </p:nvSpPr>
        <p:spPr>
          <a:xfrm rot="20733662">
            <a:off x="308993" y="213867"/>
            <a:ext cx="5726048" cy="430887"/>
          </a:xfrm>
          <a:prstGeom prst="rect">
            <a:avLst/>
          </a:prstGeom>
          <a:noFill/>
        </p:spPr>
        <p:txBody>
          <a:bodyPr wrap="square" rtlCol="0">
            <a:spAutoFit/>
          </a:bodyPr>
          <a:lstStyle/>
          <a:p>
            <a:pPr marL="514350" indent="-514350">
              <a:buClr>
                <a:srgbClr val="FC2F61"/>
              </a:buClr>
            </a:pPr>
            <a:r>
              <a:rPr lang="en-US" sz="2100" b="1" dirty="0" smtClean="0">
                <a:solidFill>
                  <a:srgbClr val="FFFFFF"/>
                </a:solidFill>
                <a:latin typeface="Caecilia LT Std Roman"/>
                <a:cs typeface="Caecilia LT Std Roman"/>
              </a:rPr>
              <a:t>Distribution Channels</a:t>
            </a:r>
          </a:p>
        </p:txBody>
      </p:sp>
    </p:spTree>
    <p:extLst>
      <p:ext uri="{BB962C8B-B14F-4D97-AF65-F5344CB8AC3E}">
        <p14:creationId xmlns:p14="http://schemas.microsoft.com/office/powerpoint/2010/main" val="1512050186"/>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hart02.jpg"/>
          <p:cNvPicPr>
            <a:picLocks noChangeAspect="1"/>
          </p:cNvPicPr>
          <p:nvPr/>
        </p:nvPicPr>
        <p:blipFill>
          <a:blip r:embed="rId2"/>
          <a:stretch>
            <a:fillRect/>
          </a:stretch>
        </p:blipFill>
        <p:spPr>
          <a:xfrm>
            <a:off x="0" y="-35751"/>
            <a:ext cx="9144000" cy="6929502"/>
          </a:xfrm>
          <a:prstGeom prst="rect">
            <a:avLst/>
          </a:prstGeom>
        </p:spPr>
      </p:pic>
      <p:pic>
        <p:nvPicPr>
          <p:cNvPr id="3" name="Picture 2" descr="numbers.jpg"/>
          <p:cNvPicPr>
            <a:picLocks noChangeAspect="1"/>
          </p:cNvPicPr>
          <p:nvPr/>
        </p:nvPicPr>
        <p:blipFill>
          <a:blip r:embed="rId3"/>
          <a:stretch>
            <a:fillRect/>
          </a:stretch>
        </p:blipFill>
        <p:spPr>
          <a:xfrm>
            <a:off x="47175" y="0"/>
            <a:ext cx="9049649" cy="6858000"/>
          </a:xfrm>
          <a:prstGeom prst="rect">
            <a:avLst/>
          </a:prstGeom>
        </p:spPr>
      </p:pic>
    </p:spTree>
    <p:extLst>
      <p:ext uri="{BB962C8B-B14F-4D97-AF65-F5344CB8AC3E}">
        <p14:creationId xmlns:p14="http://schemas.microsoft.com/office/powerpoint/2010/main" val="16024752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838083"/>
            <a:ext cx="8039845" cy="3431709"/>
          </a:xfrm>
          <a:prstGeom prst="rect">
            <a:avLst/>
          </a:prstGeom>
          <a:noFill/>
        </p:spPr>
        <p:txBody>
          <a:bodyPr wrap="square" rtlCol="0">
            <a:spAutoFit/>
          </a:bodyPr>
          <a:lstStyle/>
          <a:p>
            <a:pPr>
              <a:buClr>
                <a:srgbClr val="FC2F61"/>
              </a:buClr>
              <a:buFont typeface="Courier New"/>
              <a:buChar char="o"/>
            </a:pPr>
            <a:r>
              <a:rPr lang="en-US" sz="2000" dirty="0" smtClean="0">
                <a:solidFill>
                  <a:srgbClr val="FFFFFF"/>
                </a:solidFill>
                <a:latin typeface="Caecilia LT Std Roman"/>
                <a:cs typeface="Caecilia LT Std Roman"/>
              </a:rPr>
              <a:t> Huge number of mobile phones in use in India – over 900 million in March 2012 (Wikipedia).  </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Great potential to deliver health messages, measure and share data and ‘nudge’ on prevention, management control and lifestyle (both in audio and vision to cover the wide range and capabilities of handsets).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Enhance Sweetheart Initiative reach with simultaneous mobile campaign</a:t>
            </a:r>
            <a:r>
              <a:rPr lang="en-US" sz="1700" dirty="0" smtClean="0">
                <a:solidFill>
                  <a:srgbClr val="FFFFFF"/>
                </a:solidFill>
                <a:latin typeface="Caecilia LT Std Roman"/>
                <a:cs typeface="Caecilia LT Std Roman"/>
              </a:rPr>
              <a:t> </a:t>
            </a:r>
          </a:p>
          <a:p>
            <a:pPr>
              <a:buClr>
                <a:srgbClr val="FC2F61"/>
              </a:buClr>
              <a:buFont typeface="Courier New"/>
              <a:buChar char="o"/>
            </a:pPr>
            <a:endParaRPr lang="en-US" sz="1700" dirty="0" smtClean="0">
              <a:solidFill>
                <a:srgbClr val="FFFFFF"/>
              </a:solidFill>
              <a:latin typeface="Caecilia LT Std Roman"/>
              <a:cs typeface="Caecilia LT Std Roman"/>
            </a:endParaRPr>
          </a:p>
        </p:txBody>
      </p:sp>
      <p:sp>
        <p:nvSpPr>
          <p:cNvPr id="6" name="TextBox 5"/>
          <p:cNvSpPr txBox="1"/>
          <p:nvPr/>
        </p:nvSpPr>
        <p:spPr>
          <a:xfrm>
            <a:off x="583312" y="644754"/>
            <a:ext cx="7828165" cy="492443"/>
          </a:xfrm>
          <a:prstGeom prst="rect">
            <a:avLst/>
          </a:prstGeom>
          <a:noFill/>
        </p:spPr>
        <p:txBody>
          <a:bodyPr wrap="square" rtlCol="0">
            <a:spAutoFit/>
          </a:bodyPr>
          <a:lstStyle/>
          <a:p>
            <a:pPr marL="514350" indent="-514350">
              <a:buClr>
                <a:srgbClr val="FC2F61"/>
              </a:buClr>
            </a:pPr>
            <a:r>
              <a:rPr lang="en-US" sz="2600" b="1" i="1" dirty="0" smtClean="0">
                <a:solidFill>
                  <a:srgbClr val="FC2F61"/>
                </a:solidFill>
                <a:latin typeface="Caecilia LT Std Roman"/>
                <a:cs typeface="Caecilia LT Std Roman"/>
              </a:rPr>
              <a:t>Why</a:t>
            </a:r>
            <a:r>
              <a:rPr lang="en-US" sz="2600" b="1" dirty="0" smtClean="0">
                <a:solidFill>
                  <a:srgbClr val="FFFFFF"/>
                </a:solidFill>
                <a:latin typeface="Caecilia LT Std Roman"/>
                <a:cs typeface="Caecilia LT Std Roman"/>
              </a:rPr>
              <a:t> mobile Phone</a:t>
            </a:r>
            <a:endParaRPr lang="en-US" sz="2600" b="1" dirty="0"/>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4044757561"/>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584960"/>
            <a:ext cx="8039845" cy="4093428"/>
          </a:xfrm>
          <a:prstGeom prst="rect">
            <a:avLst/>
          </a:prstGeom>
          <a:noFill/>
        </p:spPr>
        <p:txBody>
          <a:bodyPr wrap="square" rtlCol="0">
            <a:spAutoFit/>
          </a:bodyPr>
          <a:lstStyle/>
          <a:p>
            <a:pPr>
              <a:buClr>
                <a:srgbClr val="FC2F61"/>
              </a:buClr>
              <a:buFont typeface="Courier New"/>
              <a:buChar char="o"/>
            </a:pPr>
            <a:r>
              <a:rPr lang="en-US" sz="2000" dirty="0" smtClean="0">
                <a:solidFill>
                  <a:srgbClr val="FFFFFF"/>
                </a:solidFill>
                <a:latin typeface="Caecilia LT Std Roman"/>
                <a:cs typeface="Caecilia LT Std Roman"/>
              </a:rPr>
              <a:t> Launch the Sweetheart Initiative</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Raise Awareness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Reach the maximum number of people across India and Internationally through Movie Houses, Mobile Screens, Clinics, Streamed online Premieres and Community Screens.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Subliminal Health and Lifestyle Education</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Positive association with characters – real and animated</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Platform to support the Education </a:t>
            </a:r>
            <a:r>
              <a:rPr lang="en-US" sz="2000" dirty="0" err="1" smtClean="0">
                <a:solidFill>
                  <a:srgbClr val="FFFFFF"/>
                </a:solidFill>
                <a:latin typeface="Caecilia LT Std Roman"/>
                <a:cs typeface="Caecilia LT Std Roman"/>
              </a:rPr>
              <a:t>Programme</a:t>
            </a:r>
            <a:endParaRPr lang="en-US" sz="2000" dirty="0" smtClean="0">
              <a:solidFill>
                <a:srgbClr val="FFFFFF"/>
              </a:solidFill>
              <a:latin typeface="Caecilia LT Std Roman"/>
              <a:cs typeface="Caecilia LT Std Roman"/>
            </a:endParaRPr>
          </a:p>
        </p:txBody>
      </p:sp>
      <p:sp>
        <p:nvSpPr>
          <p:cNvPr id="6" name="TextBox 5"/>
          <p:cNvSpPr txBox="1"/>
          <p:nvPr/>
        </p:nvSpPr>
        <p:spPr>
          <a:xfrm>
            <a:off x="583312" y="644754"/>
            <a:ext cx="7828165" cy="492443"/>
          </a:xfrm>
          <a:prstGeom prst="rect">
            <a:avLst/>
          </a:prstGeom>
          <a:noFill/>
        </p:spPr>
        <p:txBody>
          <a:bodyPr wrap="square" rtlCol="0">
            <a:spAutoFit/>
          </a:bodyPr>
          <a:lstStyle/>
          <a:p>
            <a:pPr marL="514350" indent="-514350">
              <a:buClr>
                <a:srgbClr val="FC2F61"/>
              </a:buClr>
            </a:pPr>
            <a:r>
              <a:rPr lang="en-US" sz="2600" b="1" i="1" dirty="0" smtClean="0">
                <a:solidFill>
                  <a:srgbClr val="FC2F61"/>
                </a:solidFill>
                <a:latin typeface="Caecilia LT Std Roman"/>
                <a:cs typeface="Caecilia LT Std Roman"/>
              </a:rPr>
              <a:t>Why</a:t>
            </a:r>
            <a:r>
              <a:rPr lang="en-US" sz="2600" b="1" dirty="0" smtClean="0">
                <a:solidFill>
                  <a:srgbClr val="FFFFFF"/>
                </a:solidFill>
                <a:latin typeface="Caecilia LT Std Roman"/>
                <a:cs typeface="Caecilia LT Std Roman"/>
              </a:rPr>
              <a:t> Sweetheart the Movie</a:t>
            </a:r>
            <a:r>
              <a:rPr lang="en-US" sz="2600" b="1" dirty="0" smtClean="0">
                <a:solidFill>
                  <a:srgbClr val="FC2F61"/>
                </a:solidFill>
                <a:latin typeface="Caecilia LT Std Roman"/>
                <a:cs typeface="Caecilia LT Std Roman"/>
              </a:rPr>
              <a:t>?</a:t>
            </a:r>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1077501939"/>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635760"/>
            <a:ext cx="8039845" cy="3785652"/>
          </a:xfrm>
          <a:prstGeom prst="rect">
            <a:avLst/>
          </a:prstGeom>
          <a:noFill/>
        </p:spPr>
        <p:txBody>
          <a:bodyPr wrap="square" rtlCol="0">
            <a:spAutoFit/>
          </a:bodyPr>
          <a:lstStyle/>
          <a:p>
            <a:pPr>
              <a:buClr>
                <a:srgbClr val="FC2F61"/>
              </a:buClr>
              <a:buFont typeface="Wingdings" charset="2"/>
              <a:buChar char="§"/>
            </a:pPr>
            <a:endParaRPr lang="en-US" sz="2000" dirty="0" smtClean="0">
              <a:solidFill>
                <a:srgbClr val="FFFFFF"/>
              </a:solidFill>
              <a:latin typeface="Caecilia LT Std Roman"/>
              <a:cs typeface="Caecilia LT Std Roman"/>
            </a:endParaRPr>
          </a:p>
          <a:p>
            <a:pPr>
              <a:buClr>
                <a:srgbClr val="FC2F61"/>
              </a:buClr>
              <a:buFont typeface="Wingdings" charset="2"/>
              <a:buChar char="§"/>
            </a:pPr>
            <a:r>
              <a:rPr lang="en-US" sz="2000" dirty="0" smtClean="0">
                <a:solidFill>
                  <a:srgbClr val="FFFFFF"/>
                </a:solidFill>
                <a:latin typeface="Caecilia LT Std Roman"/>
                <a:cs typeface="Caecilia LT Std Roman"/>
              </a:rPr>
              <a:t> theatres – Nationally and Internationally</a:t>
            </a:r>
          </a:p>
          <a:p>
            <a:pPr>
              <a:buClr>
                <a:srgbClr val="FC2F61"/>
              </a:buClr>
              <a:buFont typeface="Wingdings" charset="2"/>
              <a:buChar char="§"/>
            </a:pPr>
            <a:endParaRPr lang="en-US" sz="2000" dirty="0" smtClean="0">
              <a:solidFill>
                <a:srgbClr val="FFFFFF"/>
              </a:solidFill>
              <a:latin typeface="Caecilia LT Std Roman"/>
              <a:cs typeface="Caecilia LT Std Roman"/>
            </a:endParaRPr>
          </a:p>
          <a:p>
            <a:pPr>
              <a:buClr>
                <a:srgbClr val="FC2F61"/>
              </a:buClr>
              <a:buFont typeface="Wingdings" charset="2"/>
              <a:buChar char="§"/>
            </a:pPr>
            <a:r>
              <a:rPr lang="en-US" sz="2000" dirty="0" smtClean="0">
                <a:solidFill>
                  <a:srgbClr val="FFFFFF"/>
                </a:solidFill>
                <a:latin typeface="Caecilia LT Std Roman"/>
                <a:cs typeface="Caecilia LT Std Roman"/>
              </a:rPr>
              <a:t> mobile Screens</a:t>
            </a:r>
          </a:p>
          <a:p>
            <a:pPr>
              <a:buClr>
                <a:srgbClr val="FC2F61"/>
              </a:buClr>
              <a:buFont typeface="Wingdings" charset="2"/>
              <a:buChar char="§"/>
            </a:pPr>
            <a:endParaRPr lang="en-US" sz="2000" dirty="0" smtClean="0">
              <a:solidFill>
                <a:srgbClr val="FFFFFF"/>
              </a:solidFill>
              <a:latin typeface="Caecilia LT Std Roman"/>
              <a:cs typeface="Caecilia LT Std Roman"/>
            </a:endParaRPr>
          </a:p>
          <a:p>
            <a:pPr>
              <a:buClr>
                <a:srgbClr val="FC2F61"/>
              </a:buClr>
              <a:buFont typeface="Wingdings" charset="2"/>
              <a:buChar char="§"/>
            </a:pPr>
            <a:r>
              <a:rPr lang="en-US" sz="2000" dirty="0" smtClean="0">
                <a:solidFill>
                  <a:srgbClr val="FFFFFF"/>
                </a:solidFill>
                <a:latin typeface="Caecilia LT Std Roman"/>
                <a:cs typeface="Caecilia LT Std Roman"/>
              </a:rPr>
              <a:t> TV</a:t>
            </a:r>
          </a:p>
          <a:p>
            <a:pPr>
              <a:buClr>
                <a:srgbClr val="FC2F61"/>
              </a:buClr>
              <a:buFont typeface="Wingdings" charset="2"/>
              <a:buChar char="§"/>
            </a:pPr>
            <a:endParaRPr lang="en-US" sz="2000" dirty="0" smtClean="0">
              <a:solidFill>
                <a:srgbClr val="FFFFFF"/>
              </a:solidFill>
              <a:latin typeface="Caecilia LT Std Roman"/>
              <a:cs typeface="Caecilia LT Std Roman"/>
            </a:endParaRPr>
          </a:p>
          <a:p>
            <a:pPr>
              <a:buClr>
                <a:srgbClr val="FC2F61"/>
              </a:buClr>
              <a:buFont typeface="Wingdings" charset="2"/>
              <a:buChar char="§"/>
            </a:pPr>
            <a:r>
              <a:rPr lang="en-US" sz="2000" dirty="0" smtClean="0">
                <a:solidFill>
                  <a:srgbClr val="FFFFFF"/>
                </a:solidFill>
                <a:latin typeface="Caecilia LT Std Roman"/>
                <a:cs typeface="Caecilia LT Std Roman"/>
              </a:rPr>
              <a:t> online Streaming and Download</a:t>
            </a:r>
          </a:p>
          <a:p>
            <a:pPr>
              <a:buClr>
                <a:srgbClr val="FC2F61"/>
              </a:buClr>
              <a:buFont typeface="Wingdings" charset="2"/>
              <a:buChar char="§"/>
            </a:pPr>
            <a:endParaRPr lang="en-US" sz="2000" dirty="0" smtClean="0">
              <a:solidFill>
                <a:srgbClr val="FFFFFF"/>
              </a:solidFill>
              <a:latin typeface="Caecilia LT Std Roman"/>
              <a:cs typeface="Caecilia LT Std Roman"/>
            </a:endParaRPr>
          </a:p>
          <a:p>
            <a:pPr>
              <a:buClr>
                <a:srgbClr val="FC2F61"/>
              </a:buClr>
              <a:buFont typeface="Wingdings" charset="2"/>
              <a:buChar char="§"/>
            </a:pPr>
            <a:r>
              <a:rPr lang="en-US" sz="2000" dirty="0" smtClean="0">
                <a:solidFill>
                  <a:srgbClr val="FFFFFF"/>
                </a:solidFill>
                <a:latin typeface="Caecilia LT Std Roman"/>
                <a:cs typeface="Caecilia LT Std Roman"/>
              </a:rPr>
              <a:t> DVD</a:t>
            </a:r>
          </a:p>
          <a:p>
            <a:pPr>
              <a:buClr>
                <a:srgbClr val="FC2F61"/>
              </a:buClr>
              <a:buFont typeface="Wingdings" charset="2"/>
              <a:buChar char="§"/>
            </a:pPr>
            <a:endParaRPr lang="en-US" sz="2000" dirty="0" smtClean="0">
              <a:solidFill>
                <a:srgbClr val="FFFFFF"/>
              </a:solidFill>
              <a:latin typeface="Caecilia LT Std Roman"/>
              <a:cs typeface="Caecilia LT Std Roman"/>
            </a:endParaRPr>
          </a:p>
          <a:p>
            <a:pPr>
              <a:buClr>
                <a:srgbClr val="FC2F61"/>
              </a:buClr>
              <a:buFont typeface="Wingdings" charset="2"/>
              <a:buChar char="§"/>
            </a:pPr>
            <a:r>
              <a:rPr lang="en-US" sz="2000" dirty="0" smtClean="0">
                <a:solidFill>
                  <a:srgbClr val="FFFFFF"/>
                </a:solidFill>
                <a:latin typeface="Caecilia LT Std Roman"/>
                <a:cs typeface="Caecilia LT Std Roman"/>
              </a:rPr>
              <a:t> mobile </a:t>
            </a:r>
            <a:r>
              <a:rPr lang="en-US" sz="2000" dirty="0">
                <a:solidFill>
                  <a:srgbClr val="FFFFFF"/>
                </a:solidFill>
                <a:latin typeface="Caecilia LT Std Roman"/>
                <a:cs typeface="Caecilia LT Std Roman"/>
              </a:rPr>
              <a:t>p</a:t>
            </a:r>
            <a:r>
              <a:rPr lang="en-US" sz="2000" dirty="0" smtClean="0">
                <a:solidFill>
                  <a:srgbClr val="FFFFFF"/>
                </a:solidFill>
                <a:latin typeface="Caecilia LT Std Roman"/>
                <a:cs typeface="Caecilia LT Std Roman"/>
              </a:rPr>
              <a:t>hone</a:t>
            </a:r>
          </a:p>
        </p:txBody>
      </p:sp>
      <p:sp>
        <p:nvSpPr>
          <p:cNvPr id="6" name="TextBox 5"/>
          <p:cNvSpPr txBox="1"/>
          <p:nvPr/>
        </p:nvSpPr>
        <p:spPr>
          <a:xfrm>
            <a:off x="583312" y="644754"/>
            <a:ext cx="7828165" cy="692497"/>
          </a:xfrm>
          <a:prstGeom prst="rect">
            <a:avLst/>
          </a:prstGeom>
          <a:noFill/>
        </p:spPr>
        <p:txBody>
          <a:bodyPr wrap="square" rtlCol="0">
            <a:spAutoFit/>
          </a:bodyPr>
          <a:lstStyle/>
          <a:p>
            <a:pPr marL="514350" indent="-514350">
              <a:buClr>
                <a:srgbClr val="FC2F61"/>
              </a:buClr>
            </a:pPr>
            <a:r>
              <a:rPr lang="en-US" sz="3900" b="1" dirty="0" smtClean="0">
                <a:solidFill>
                  <a:srgbClr val="FFFFFF"/>
                </a:solidFill>
                <a:latin typeface="Caecilia LT Std Roman"/>
                <a:cs typeface="Caecilia LT Std Roman"/>
              </a:rPr>
              <a:t>Movie distribution Method</a:t>
            </a:r>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pic>
        <p:nvPicPr>
          <p:cNvPr id="10" name="Picture 9"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788924378"/>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inTitle.jpg"/>
          <p:cNvPicPr>
            <a:picLocks noChangeAspect="1"/>
          </p:cNvPicPr>
          <p:nvPr/>
        </p:nvPicPr>
        <p:blipFill>
          <a:blip r:embed="rId2"/>
          <a:stretch>
            <a:fillRect/>
          </a:stretch>
        </p:blipFill>
        <p:spPr>
          <a:xfrm>
            <a:off x="-1" y="-35751"/>
            <a:ext cx="9144002" cy="6929502"/>
          </a:xfrm>
          <a:prstGeom prst="rect">
            <a:avLst/>
          </a:prstGeom>
        </p:spPr>
      </p:pic>
      <p:sp>
        <p:nvSpPr>
          <p:cNvPr id="6" name="Rectangle 5"/>
          <p:cNvSpPr/>
          <p:nvPr/>
        </p:nvSpPr>
        <p:spPr>
          <a:xfrm>
            <a:off x="1901264" y="4637437"/>
            <a:ext cx="5434255" cy="738664"/>
          </a:xfrm>
          <a:prstGeom prst="rect">
            <a:avLst/>
          </a:prstGeom>
        </p:spPr>
        <p:txBody>
          <a:bodyPr wrap="square">
            <a:spAutoFit/>
          </a:bodyPr>
          <a:lstStyle/>
          <a:p>
            <a:r>
              <a:rPr lang="en-GB" sz="2400" b="1" dirty="0" smtClean="0">
                <a:solidFill>
                  <a:srgbClr val="FC2F61"/>
                </a:solidFill>
                <a:latin typeface="Caecilia LT Std Roman"/>
                <a:ea typeface="ＭＳ 明朝"/>
                <a:cs typeface="Caecilia LT Std Roman"/>
              </a:rPr>
              <a:t> </a:t>
            </a:r>
            <a:r>
              <a:rPr lang="en-US" b="1" dirty="0" smtClean="0">
                <a:solidFill>
                  <a:srgbClr val="FC2F61"/>
                </a:solidFill>
                <a:latin typeface="Caecilia LT Std Roman"/>
                <a:ea typeface="ＭＳ 明朝"/>
                <a:cs typeface="Caecilia LT Std Roman"/>
              </a:rPr>
              <a:t>Development</a:t>
            </a:r>
            <a:r>
              <a:rPr lang="en-US" b="1" dirty="0" smtClean="0">
                <a:solidFill>
                  <a:srgbClr val="FFFFFF"/>
                </a:solidFill>
                <a:latin typeface="Caecilia LT Std Roman"/>
                <a:ea typeface="ＭＳ 明朝"/>
                <a:cs typeface="Caecilia LT Std Roman"/>
              </a:rPr>
              <a:t> // </a:t>
            </a:r>
            <a:r>
              <a:rPr lang="en-US" b="1" dirty="0" smtClean="0">
                <a:solidFill>
                  <a:srgbClr val="FC2F61"/>
                </a:solidFill>
                <a:latin typeface="Caecilia LT Std Roman"/>
                <a:ea typeface="ＭＳ 明朝"/>
                <a:cs typeface="Caecilia LT Std Roman"/>
              </a:rPr>
              <a:t>Production </a:t>
            </a:r>
            <a:r>
              <a:rPr lang="en-US" b="1" dirty="0" smtClean="0">
                <a:solidFill>
                  <a:schemeClr val="bg1"/>
                </a:solidFill>
                <a:latin typeface="Caecilia LT Std Roman"/>
                <a:ea typeface="ＭＳ 明朝"/>
                <a:cs typeface="Caecilia LT Std Roman"/>
              </a:rPr>
              <a:t>// </a:t>
            </a:r>
            <a:r>
              <a:rPr lang="en-US" b="1" dirty="0" smtClean="0">
                <a:solidFill>
                  <a:srgbClr val="FC2F61"/>
                </a:solidFill>
                <a:latin typeface="Caecilia LT Std Roman"/>
                <a:ea typeface="ＭＳ 明朝"/>
                <a:cs typeface="Caecilia LT Std Roman"/>
              </a:rPr>
              <a:t>Dissemination </a:t>
            </a:r>
          </a:p>
          <a:p>
            <a:endParaRPr lang="en-US" b="1" dirty="0">
              <a:solidFill>
                <a:srgbClr val="FC2F61"/>
              </a:solidFill>
            </a:endParaRPr>
          </a:p>
        </p:txBody>
      </p:sp>
      <p:pic>
        <p:nvPicPr>
          <p:cNvPr id="5" name="Picture 4" descr="Screen Shot 2012-08-21 at 12.03.3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9285" y="471714"/>
            <a:ext cx="6892306" cy="4274457"/>
          </a:xfrm>
          <a:prstGeom prst="rect">
            <a:avLst/>
          </a:prstGeom>
        </p:spPr>
      </p:pic>
    </p:spTree>
    <p:extLst>
      <p:ext uri="{BB962C8B-B14F-4D97-AF65-F5344CB8AC3E}">
        <p14:creationId xmlns:p14="http://schemas.microsoft.com/office/powerpoint/2010/main" val="2617764245"/>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341120"/>
            <a:ext cx="8039845" cy="3893374"/>
          </a:xfrm>
          <a:prstGeom prst="rect">
            <a:avLst/>
          </a:prstGeom>
          <a:noFill/>
        </p:spPr>
        <p:txBody>
          <a:bodyPr wrap="square" rtlCol="0">
            <a:spAutoFit/>
          </a:bodyPr>
          <a:lstStyle/>
          <a:p>
            <a:pPr>
              <a:buClr>
                <a:srgbClr val="FC2F61"/>
              </a:buClr>
              <a:buFont typeface="Courier New"/>
              <a:buChar char="o"/>
            </a:pPr>
            <a:r>
              <a:rPr lang="en-US" sz="1900" dirty="0" smtClean="0">
                <a:solidFill>
                  <a:srgbClr val="FFFFFF"/>
                </a:solidFill>
                <a:latin typeface="Caecilia LT Std Roman"/>
                <a:cs typeface="Caecilia LT Std Roman"/>
              </a:rPr>
              <a:t> Develop Movie to Post Production and final print.</a:t>
            </a:r>
          </a:p>
          <a:p>
            <a:pPr>
              <a:buClr>
                <a:srgbClr val="FC2F61"/>
              </a:buClr>
              <a:buFont typeface="Courier New"/>
              <a:buChar char="o"/>
            </a:pPr>
            <a:endParaRPr lang="en-US" sz="1900" dirty="0" smtClean="0">
              <a:solidFill>
                <a:srgbClr val="FFFFFF"/>
              </a:solidFill>
              <a:latin typeface="Caecilia LT Std Roman"/>
              <a:cs typeface="Caecilia LT Std Roman"/>
            </a:endParaRPr>
          </a:p>
          <a:p>
            <a:pPr>
              <a:buClr>
                <a:srgbClr val="FC2F61"/>
              </a:buClr>
              <a:buFont typeface="Courier New"/>
              <a:buChar char="o"/>
            </a:pPr>
            <a:r>
              <a:rPr lang="en-US" sz="1900" dirty="0" smtClean="0">
                <a:solidFill>
                  <a:srgbClr val="FFFFFF"/>
                </a:solidFill>
                <a:latin typeface="Caecilia LT Std Roman"/>
                <a:cs typeface="Caecilia LT Std Roman"/>
              </a:rPr>
              <a:t> Develop and produce Animated content for the Movie and</a:t>
            </a:r>
          </a:p>
          <a:p>
            <a:pPr>
              <a:buClr>
                <a:srgbClr val="FC2F61"/>
              </a:buClr>
            </a:pPr>
            <a:r>
              <a:rPr lang="en-US" sz="1900" dirty="0" smtClean="0">
                <a:solidFill>
                  <a:srgbClr val="FFFFFF"/>
                </a:solidFill>
                <a:latin typeface="Caecilia LT Std Roman"/>
                <a:cs typeface="Caecilia LT Std Roman"/>
              </a:rPr>
              <a:t> Short Animated  Films for the Education </a:t>
            </a:r>
            <a:r>
              <a:rPr lang="en-US" sz="1900" dirty="0" err="1" smtClean="0">
                <a:solidFill>
                  <a:srgbClr val="FFFFFF"/>
                </a:solidFill>
                <a:latin typeface="Caecilia LT Std Roman"/>
                <a:cs typeface="Caecilia LT Std Roman"/>
              </a:rPr>
              <a:t>Programme</a:t>
            </a:r>
            <a:r>
              <a:rPr lang="en-US" sz="1900" dirty="0" smtClean="0">
                <a:solidFill>
                  <a:srgbClr val="FFFFFF"/>
                </a:solidFill>
                <a:latin typeface="Caecilia LT Std Roman"/>
                <a:cs typeface="Caecilia LT Std Roman"/>
              </a:rPr>
              <a:t>.</a:t>
            </a:r>
          </a:p>
          <a:p>
            <a:pPr>
              <a:buClr>
                <a:srgbClr val="FC2F61"/>
              </a:buClr>
              <a:buFont typeface="Courier New"/>
              <a:buChar char="o"/>
            </a:pPr>
            <a:endParaRPr lang="en-US" sz="1900" dirty="0" smtClean="0">
              <a:solidFill>
                <a:srgbClr val="FFFFFF"/>
              </a:solidFill>
              <a:latin typeface="Caecilia LT Std Roman"/>
              <a:cs typeface="Caecilia LT Std Roman"/>
            </a:endParaRPr>
          </a:p>
          <a:p>
            <a:pPr>
              <a:buClr>
                <a:srgbClr val="FC2F61"/>
              </a:buClr>
              <a:buFont typeface="Courier New"/>
              <a:buChar char="o"/>
            </a:pPr>
            <a:r>
              <a:rPr lang="en-US" sz="1900" dirty="0" smtClean="0">
                <a:solidFill>
                  <a:srgbClr val="FFFFFF"/>
                </a:solidFill>
                <a:latin typeface="Caecilia LT Std Roman"/>
                <a:cs typeface="Caecilia LT Std Roman"/>
              </a:rPr>
              <a:t> Develop and produce Sweetheart Phone App.</a:t>
            </a:r>
          </a:p>
          <a:p>
            <a:pPr>
              <a:buClr>
                <a:srgbClr val="FC2F61"/>
              </a:buClr>
              <a:buFont typeface="Courier New"/>
              <a:buChar char="o"/>
            </a:pPr>
            <a:endParaRPr lang="en-US" sz="1900" dirty="0" smtClean="0">
              <a:solidFill>
                <a:srgbClr val="FFFFFF"/>
              </a:solidFill>
              <a:latin typeface="Caecilia LT Std Roman"/>
              <a:cs typeface="Caecilia LT Std Roman"/>
            </a:endParaRPr>
          </a:p>
          <a:p>
            <a:pPr>
              <a:buClr>
                <a:srgbClr val="FC2F61"/>
              </a:buClr>
              <a:buFont typeface="Courier New"/>
              <a:buChar char="o"/>
            </a:pPr>
            <a:r>
              <a:rPr lang="en-US" sz="1900" dirty="0" smtClean="0">
                <a:solidFill>
                  <a:srgbClr val="FFFFFF"/>
                </a:solidFill>
                <a:latin typeface="Caecilia LT Std Roman"/>
                <a:cs typeface="Caecilia LT Std Roman"/>
              </a:rPr>
              <a:t> Develop and construct Interactive Web Site with IPTV facility.</a:t>
            </a:r>
          </a:p>
          <a:p>
            <a:pPr>
              <a:buClr>
                <a:srgbClr val="FC2F61"/>
              </a:buClr>
              <a:buFont typeface="Courier New"/>
              <a:buChar char="o"/>
            </a:pPr>
            <a:endParaRPr lang="en-US" sz="1900" dirty="0" smtClean="0">
              <a:solidFill>
                <a:srgbClr val="FFFFFF"/>
              </a:solidFill>
              <a:latin typeface="Caecilia LT Std Roman"/>
              <a:cs typeface="Caecilia LT Std Roman"/>
            </a:endParaRPr>
          </a:p>
          <a:p>
            <a:pPr>
              <a:buClr>
                <a:srgbClr val="FC2F61"/>
              </a:buClr>
              <a:buFont typeface="Courier New"/>
              <a:buChar char="o"/>
            </a:pPr>
            <a:r>
              <a:rPr lang="en-US" sz="1900" dirty="0" smtClean="0">
                <a:solidFill>
                  <a:srgbClr val="FFFFFF"/>
                </a:solidFill>
                <a:latin typeface="Caecilia LT Std Roman"/>
                <a:cs typeface="Caecilia LT Std Roman"/>
              </a:rPr>
              <a:t> Develop other initial multi-platform, multi-media Education Material – comic book, games, AV interactivity etc.</a:t>
            </a:r>
          </a:p>
          <a:p>
            <a:pPr>
              <a:buClr>
                <a:srgbClr val="FC2F61"/>
              </a:buClr>
              <a:buFont typeface="Courier New"/>
              <a:buChar char="o"/>
            </a:pPr>
            <a:endParaRPr lang="en-US" sz="1900" dirty="0" smtClean="0">
              <a:solidFill>
                <a:srgbClr val="FFFFFF"/>
              </a:solidFill>
              <a:latin typeface="Caecilia LT Std Roman"/>
              <a:cs typeface="Caecilia LT Std Roman"/>
            </a:endParaRPr>
          </a:p>
          <a:p>
            <a:pPr>
              <a:buClr>
                <a:srgbClr val="FC2F61"/>
              </a:buClr>
              <a:buFont typeface="Courier New"/>
              <a:buChar char="o"/>
            </a:pPr>
            <a:r>
              <a:rPr lang="en-US" sz="1900" dirty="0" smtClean="0">
                <a:solidFill>
                  <a:srgbClr val="FFFFFF"/>
                </a:solidFill>
                <a:latin typeface="Caecilia LT Std Roman"/>
                <a:cs typeface="Caecilia LT Std Roman"/>
              </a:rPr>
              <a:t> Co-ordinate and Facilitate Education Dissemination Strategy.</a:t>
            </a:r>
          </a:p>
        </p:txBody>
      </p:sp>
      <p:sp>
        <p:nvSpPr>
          <p:cNvPr id="6" name="TextBox 5"/>
          <p:cNvSpPr txBox="1"/>
          <p:nvPr/>
        </p:nvSpPr>
        <p:spPr>
          <a:xfrm>
            <a:off x="583312" y="644754"/>
            <a:ext cx="7828165" cy="492443"/>
          </a:xfrm>
          <a:prstGeom prst="rect">
            <a:avLst/>
          </a:prstGeom>
          <a:noFill/>
        </p:spPr>
        <p:txBody>
          <a:bodyPr wrap="square" rtlCol="0">
            <a:spAutoFit/>
          </a:bodyPr>
          <a:lstStyle/>
          <a:p>
            <a:pPr marL="514350" indent="-514350">
              <a:buClr>
                <a:srgbClr val="FC2F61"/>
              </a:buClr>
            </a:pPr>
            <a:r>
              <a:rPr lang="en-US" sz="2600" b="1" i="1" dirty="0" smtClean="0">
                <a:solidFill>
                  <a:srgbClr val="FC2F61"/>
                </a:solidFill>
                <a:latin typeface="Caecilia LT Std Roman"/>
                <a:cs typeface="Caecilia LT Std Roman"/>
              </a:rPr>
              <a:t>Sweetheart </a:t>
            </a:r>
            <a:r>
              <a:rPr lang="en-US" sz="2600" b="1" dirty="0" smtClean="0">
                <a:solidFill>
                  <a:srgbClr val="FFFFFF"/>
                </a:solidFill>
                <a:latin typeface="Caecilia LT Std Roman"/>
                <a:cs typeface="Caecilia LT Std Roman"/>
              </a:rPr>
              <a:t>Stage 1</a:t>
            </a:r>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874129066"/>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463040"/>
            <a:ext cx="8039845" cy="2246769"/>
          </a:xfrm>
          <a:prstGeom prst="rect">
            <a:avLst/>
          </a:prstGeom>
          <a:noFill/>
        </p:spPr>
        <p:txBody>
          <a:bodyPr wrap="square" rtlCol="0">
            <a:spAutoFit/>
          </a:bodyPr>
          <a:lstStyle/>
          <a:p>
            <a:pPr>
              <a:buClr>
                <a:srgbClr val="FC2F61"/>
              </a:buClr>
              <a:buFont typeface="Courier New"/>
              <a:buChar char="o"/>
            </a:pPr>
            <a:r>
              <a:rPr lang="en-US" sz="2000" dirty="0" smtClean="0">
                <a:solidFill>
                  <a:srgbClr val="FFFFFF"/>
                </a:solidFill>
                <a:latin typeface="Caecilia LT Std Roman"/>
                <a:cs typeface="Caecilia LT Std Roman"/>
              </a:rPr>
              <a:t> Promotion and Launch of Movie, Phone App, Website, Short Animated Films, Education </a:t>
            </a:r>
            <a:r>
              <a:rPr lang="en-US" sz="2000" dirty="0" err="1" smtClean="0">
                <a:solidFill>
                  <a:srgbClr val="FFFFFF"/>
                </a:solidFill>
                <a:latin typeface="Caecilia LT Std Roman"/>
                <a:cs typeface="Caecilia LT Std Roman"/>
              </a:rPr>
              <a:t>Programme</a:t>
            </a:r>
            <a:r>
              <a:rPr lang="en-US" sz="2000" dirty="0" smtClean="0">
                <a:solidFill>
                  <a:srgbClr val="FFFFFF"/>
                </a:solidFill>
                <a:latin typeface="Caecilia LT Std Roman"/>
                <a:cs typeface="Caecilia LT Std Roman"/>
              </a:rPr>
              <a:t> and Music Videos.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Distribution of Movie and Phone App.</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Dissemination of Short animated Films and full Education </a:t>
            </a:r>
            <a:r>
              <a:rPr lang="en-US" sz="2000" dirty="0" err="1" smtClean="0">
                <a:solidFill>
                  <a:srgbClr val="FFFFFF"/>
                </a:solidFill>
                <a:latin typeface="Caecilia LT Std Roman"/>
                <a:cs typeface="Caecilia LT Std Roman"/>
              </a:rPr>
              <a:t>Programme</a:t>
            </a:r>
            <a:r>
              <a:rPr lang="en-US" sz="2000" dirty="0" smtClean="0">
                <a:solidFill>
                  <a:srgbClr val="FFFFFF"/>
                </a:solidFill>
                <a:latin typeface="Caecilia LT Std Roman"/>
                <a:cs typeface="Caecilia LT Std Roman"/>
              </a:rPr>
              <a:t>.</a:t>
            </a:r>
          </a:p>
        </p:txBody>
      </p:sp>
      <p:sp>
        <p:nvSpPr>
          <p:cNvPr id="6" name="TextBox 5"/>
          <p:cNvSpPr txBox="1"/>
          <p:nvPr/>
        </p:nvSpPr>
        <p:spPr>
          <a:xfrm>
            <a:off x="583312" y="644754"/>
            <a:ext cx="7828165" cy="492443"/>
          </a:xfrm>
          <a:prstGeom prst="rect">
            <a:avLst/>
          </a:prstGeom>
          <a:noFill/>
        </p:spPr>
        <p:txBody>
          <a:bodyPr wrap="square" rtlCol="0">
            <a:spAutoFit/>
          </a:bodyPr>
          <a:lstStyle/>
          <a:p>
            <a:pPr marL="514350" indent="-514350">
              <a:buClr>
                <a:srgbClr val="FC2F61"/>
              </a:buClr>
            </a:pPr>
            <a:r>
              <a:rPr lang="en-US" sz="2600" b="1" i="1" dirty="0" smtClean="0">
                <a:solidFill>
                  <a:srgbClr val="FC2F61"/>
                </a:solidFill>
                <a:latin typeface="Caecilia LT Std Roman"/>
                <a:cs typeface="Caecilia LT Std Roman"/>
              </a:rPr>
              <a:t>Sweetheart </a:t>
            </a:r>
            <a:r>
              <a:rPr lang="en-US" sz="2600" b="1" dirty="0" smtClean="0">
                <a:solidFill>
                  <a:srgbClr val="FFFFFF"/>
                </a:solidFill>
                <a:latin typeface="Caecilia LT Std Roman"/>
                <a:cs typeface="Caecilia LT Std Roman"/>
              </a:rPr>
              <a:t>Stage 2</a:t>
            </a:r>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1736830043"/>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2" y="1310640"/>
            <a:ext cx="8039845" cy="4801315"/>
          </a:xfrm>
          <a:prstGeom prst="rect">
            <a:avLst/>
          </a:prstGeom>
          <a:noFill/>
        </p:spPr>
        <p:txBody>
          <a:bodyPr wrap="square" rtlCol="0">
            <a:spAutoFit/>
          </a:bodyPr>
          <a:lstStyle/>
          <a:p>
            <a:pPr>
              <a:buClr>
                <a:srgbClr val="FC2F61"/>
              </a:buClr>
              <a:buFont typeface="Courier New"/>
              <a:buChar char="o"/>
            </a:pPr>
            <a:r>
              <a:rPr lang="en-US" dirty="0" smtClean="0">
                <a:solidFill>
                  <a:srgbClr val="FFFFFF"/>
                </a:solidFill>
                <a:latin typeface="Caecilia LT Std Roman"/>
                <a:cs typeface="Caecilia LT Std Roman"/>
              </a:rPr>
              <a:t> Analysis and assessment based on Education feedback and development and production of new Short Films and other material to satisfy the need identified from it for further focus on health and lifestyle messages.</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Continuous assessment of short term results and long term potential.</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On-going development and updating of interactive</a:t>
            </a:r>
          </a:p>
          <a:p>
            <a:pPr>
              <a:buClr>
                <a:srgbClr val="FC2F61"/>
              </a:buClr>
            </a:pPr>
            <a:r>
              <a:rPr lang="en-US" dirty="0" smtClean="0">
                <a:solidFill>
                  <a:srgbClr val="FFFFFF"/>
                </a:solidFill>
                <a:latin typeface="Caecilia LT Std Roman"/>
                <a:cs typeface="Caecilia LT Std Roman"/>
              </a:rPr>
              <a:t> distribution platforms and material. </a:t>
            </a:r>
          </a:p>
          <a:p>
            <a:pPr>
              <a:buClr>
                <a:srgbClr val="FC2F61"/>
              </a:buClr>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On-going support for the network of Sweetheart Ambassadors in schools, colleges, communities, health care etc.</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Assessment and review of dissemination strategies.</a:t>
            </a:r>
          </a:p>
          <a:p>
            <a:pPr>
              <a:buClr>
                <a:srgbClr val="FC2F61"/>
              </a:buClr>
              <a:buFont typeface="Courier New"/>
              <a:buChar char="o"/>
            </a:pPr>
            <a:endParaRPr lang="en-US" dirty="0" smtClean="0">
              <a:solidFill>
                <a:srgbClr val="FFFFFF"/>
              </a:solidFill>
              <a:latin typeface="Caecilia LT Std Roman"/>
              <a:cs typeface="Caecilia LT Std Roman"/>
            </a:endParaRPr>
          </a:p>
          <a:p>
            <a:pPr>
              <a:buClr>
                <a:srgbClr val="FC2F61"/>
              </a:buClr>
              <a:buFont typeface="Courier New"/>
              <a:buChar char="o"/>
            </a:pPr>
            <a:r>
              <a:rPr lang="en-US" dirty="0" smtClean="0">
                <a:solidFill>
                  <a:srgbClr val="FFFFFF"/>
                </a:solidFill>
                <a:latin typeface="Caecilia LT Std Roman"/>
                <a:cs typeface="Caecilia LT Std Roman"/>
              </a:rPr>
              <a:t> Sustain Sweetheart Trust.</a:t>
            </a:r>
          </a:p>
        </p:txBody>
      </p:sp>
      <p:sp>
        <p:nvSpPr>
          <p:cNvPr id="6" name="TextBox 5"/>
          <p:cNvSpPr txBox="1"/>
          <p:nvPr/>
        </p:nvSpPr>
        <p:spPr>
          <a:xfrm>
            <a:off x="583312" y="644754"/>
            <a:ext cx="7828165" cy="892552"/>
          </a:xfrm>
          <a:prstGeom prst="rect">
            <a:avLst/>
          </a:prstGeom>
          <a:noFill/>
        </p:spPr>
        <p:txBody>
          <a:bodyPr wrap="square" rtlCol="0">
            <a:spAutoFit/>
          </a:bodyPr>
          <a:lstStyle/>
          <a:p>
            <a:pPr marL="514350" indent="-514350">
              <a:buClr>
                <a:srgbClr val="FC2F61"/>
              </a:buClr>
            </a:pPr>
            <a:r>
              <a:rPr lang="en-US" sz="2600" b="1" i="1" dirty="0" smtClean="0">
                <a:solidFill>
                  <a:srgbClr val="FC2F61"/>
                </a:solidFill>
                <a:latin typeface="Caecilia LT Std Roman"/>
                <a:cs typeface="Caecilia LT Std Roman"/>
              </a:rPr>
              <a:t>Sweetheart </a:t>
            </a:r>
            <a:r>
              <a:rPr lang="en-US" sz="2600" b="1" dirty="0" smtClean="0">
                <a:solidFill>
                  <a:srgbClr val="FFFFFF"/>
                </a:solidFill>
                <a:latin typeface="Caecilia LT Std Roman"/>
                <a:cs typeface="Caecilia LT Std Roman"/>
              </a:rPr>
              <a:t>Stage 3  </a:t>
            </a:r>
            <a:r>
              <a:rPr lang="en-US" sz="1700" dirty="0" smtClean="0">
                <a:solidFill>
                  <a:srgbClr val="5C83AA"/>
                </a:solidFill>
                <a:latin typeface="Caecilia LT Std Roman"/>
                <a:cs typeface="Caecilia LT Std Roman"/>
              </a:rPr>
              <a:t>(not covered by initial funding)</a:t>
            </a:r>
          </a:p>
          <a:p>
            <a:pPr marL="514350" indent="-514350">
              <a:buClr>
                <a:srgbClr val="FC2F61"/>
              </a:buClr>
            </a:pPr>
            <a:endParaRPr lang="en-US" sz="2600" b="1" dirty="0" smtClean="0">
              <a:solidFill>
                <a:srgbClr val="FFFFFF"/>
              </a:solidFill>
              <a:latin typeface="Caecilia LT Std Roman"/>
              <a:cs typeface="Caecilia LT Std Roman"/>
            </a:endParaRPr>
          </a:p>
        </p:txBody>
      </p:sp>
      <p:pic>
        <p:nvPicPr>
          <p:cNvPr id="9" name="Picture 8"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323630799"/>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3" y="1310640"/>
            <a:ext cx="7686928" cy="4401205"/>
          </a:xfrm>
          <a:prstGeom prst="rect">
            <a:avLst/>
          </a:prstGeom>
          <a:noFill/>
        </p:spPr>
        <p:txBody>
          <a:bodyPr wrap="square" rtlCol="0">
            <a:spAutoFit/>
          </a:bodyPr>
          <a:lstStyle/>
          <a:p>
            <a:pPr>
              <a:buClr>
                <a:srgbClr val="FC2F61"/>
              </a:buClr>
              <a:buFont typeface="Courier New"/>
              <a:buChar char="o"/>
            </a:pPr>
            <a:r>
              <a:rPr lang="en-US" sz="2000" dirty="0" smtClean="0">
                <a:solidFill>
                  <a:srgbClr val="FFFFFF"/>
                </a:solidFill>
                <a:latin typeface="Caecilia LT Std Roman"/>
                <a:cs typeface="Caecilia LT Std Roman"/>
              </a:rPr>
              <a:t> Less shadow more sunshine in attitudes to diabetes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Sustainable Social and </a:t>
            </a:r>
            <a:r>
              <a:rPr lang="en-US" sz="2000" dirty="0" err="1" smtClean="0">
                <a:solidFill>
                  <a:srgbClr val="FFFFFF"/>
                </a:solidFill>
                <a:latin typeface="Caecilia LT Std Roman"/>
                <a:cs typeface="Caecilia LT Std Roman"/>
              </a:rPr>
              <a:t>Behavioural</a:t>
            </a:r>
            <a:r>
              <a:rPr lang="en-US" sz="2000" dirty="0" smtClean="0">
                <a:solidFill>
                  <a:srgbClr val="FFFFFF"/>
                </a:solidFill>
                <a:latin typeface="Caecilia LT Std Roman"/>
                <a:cs typeface="Caecilia LT Std Roman"/>
              </a:rPr>
              <a:t> Change. </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Raised Awareness and Understanding of Types 1 and 2 Diabetes.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Improved Control and Management of Diabetes.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Decrease in population developing Type 2 Diabetes.</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More positive communication.</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rgbClr val="FC2F61"/>
              </a:buClr>
              <a:buFont typeface="Courier New"/>
              <a:buChar char="o"/>
            </a:pPr>
            <a:r>
              <a:rPr lang="en-US" sz="2000" dirty="0" smtClean="0">
                <a:solidFill>
                  <a:srgbClr val="FFFFFF"/>
                </a:solidFill>
                <a:latin typeface="Caecilia LT Std Roman"/>
                <a:cs typeface="Caecilia LT Std Roman"/>
              </a:rPr>
              <a:t> Decrease of unnecessary suffering and hardship.</a:t>
            </a:r>
          </a:p>
        </p:txBody>
      </p:sp>
      <p:sp>
        <p:nvSpPr>
          <p:cNvPr id="6" name="TextBox 5"/>
          <p:cNvSpPr txBox="1"/>
          <p:nvPr/>
        </p:nvSpPr>
        <p:spPr>
          <a:xfrm>
            <a:off x="583312" y="644754"/>
            <a:ext cx="7828165" cy="892552"/>
          </a:xfrm>
          <a:prstGeom prst="rect">
            <a:avLst/>
          </a:prstGeom>
          <a:noFill/>
        </p:spPr>
        <p:txBody>
          <a:bodyPr wrap="square" rtlCol="0">
            <a:spAutoFit/>
          </a:bodyPr>
          <a:lstStyle/>
          <a:p>
            <a:pPr marL="514350" indent="-514350">
              <a:buClr>
                <a:srgbClr val="FC2F61"/>
              </a:buClr>
            </a:pPr>
            <a:r>
              <a:rPr lang="en-US" sz="2600" b="1" dirty="0" smtClean="0">
                <a:solidFill>
                  <a:schemeClr val="bg1"/>
                </a:solidFill>
                <a:latin typeface="Caecilia LT Std Roman"/>
                <a:cs typeface="Caecilia LT Std Roman"/>
              </a:rPr>
              <a:t>Potential Impact of </a:t>
            </a:r>
            <a:r>
              <a:rPr lang="en-US" sz="2600" b="1" i="1" dirty="0" smtClean="0">
                <a:solidFill>
                  <a:srgbClr val="FC2F61"/>
                </a:solidFill>
                <a:latin typeface="Caecilia LT Std Roman"/>
                <a:cs typeface="Caecilia LT Std Roman"/>
              </a:rPr>
              <a:t>Sweetheart </a:t>
            </a:r>
            <a:r>
              <a:rPr lang="en-US" sz="2600" b="1" dirty="0" smtClean="0">
                <a:solidFill>
                  <a:srgbClr val="FFFFFF"/>
                </a:solidFill>
                <a:latin typeface="Caecilia LT Std Roman"/>
                <a:cs typeface="Caecilia LT Std Roman"/>
              </a:rPr>
              <a:t>Initiative</a:t>
            </a:r>
          </a:p>
          <a:p>
            <a:pPr marL="514350" indent="-514350">
              <a:buClr>
                <a:srgbClr val="FC2F61"/>
              </a:buClr>
            </a:pPr>
            <a:endParaRPr lang="en-US" sz="2600" b="1" dirty="0" smtClean="0">
              <a:solidFill>
                <a:srgbClr val="FFFFFF"/>
              </a:solidFill>
              <a:latin typeface="Caecilia LT Std Roman"/>
              <a:cs typeface="Caecilia LT Std Roman"/>
            </a:endParaRPr>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29958282"/>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50932" y="2239120"/>
            <a:ext cx="3599068" cy="2800767"/>
          </a:xfrm>
          <a:prstGeom prst="rect">
            <a:avLst/>
          </a:prstGeom>
          <a:noFill/>
        </p:spPr>
        <p:txBody>
          <a:bodyPr wrap="square" rtlCol="0">
            <a:spAutoFit/>
          </a:bodyPr>
          <a:lstStyle/>
          <a:p>
            <a:pPr algn="ctr"/>
            <a:r>
              <a:rPr lang="en-US" sz="4400" b="1" dirty="0" smtClean="0">
                <a:solidFill>
                  <a:srgbClr val="FFFFFF"/>
                </a:solidFill>
                <a:latin typeface="Caecilia LT Std Roman"/>
                <a:cs typeface="Caecilia LT Std Roman"/>
              </a:rPr>
              <a:t>The</a:t>
            </a:r>
            <a:r>
              <a:rPr lang="en-US" sz="4400" b="1" dirty="0" smtClean="0">
                <a:solidFill>
                  <a:srgbClr val="FC2F61"/>
                </a:solidFill>
                <a:latin typeface="Caecilia LT Std Roman"/>
                <a:cs typeface="Caecilia LT Std Roman"/>
              </a:rPr>
              <a:t> </a:t>
            </a:r>
            <a:r>
              <a:rPr lang="en-US" sz="4400" b="1" i="1" dirty="0" smtClean="0">
                <a:solidFill>
                  <a:srgbClr val="FC2F61"/>
                </a:solidFill>
                <a:latin typeface="Caecilia LT Std Roman"/>
                <a:cs typeface="Caecilia LT Std Roman"/>
              </a:rPr>
              <a:t>Sweetheart </a:t>
            </a:r>
            <a:r>
              <a:rPr lang="en-US" sz="4400" b="1" dirty="0" smtClean="0">
                <a:solidFill>
                  <a:srgbClr val="FFFFFF"/>
                </a:solidFill>
                <a:latin typeface="Caecilia LT Std Roman"/>
                <a:cs typeface="Caecilia LT Std Roman"/>
              </a:rPr>
              <a:t>Team</a:t>
            </a:r>
          </a:p>
          <a:p>
            <a:pPr algn="ctr"/>
            <a:endParaRPr lang="en-US" sz="4400" dirty="0"/>
          </a:p>
        </p:txBody>
      </p:sp>
      <p:pic>
        <p:nvPicPr>
          <p:cNvPr id="5" name="Picture 4" descr="sweetheartTeam.jpg"/>
          <p:cNvPicPr>
            <a:picLocks noChangeAspect="1"/>
          </p:cNvPicPr>
          <p:nvPr/>
        </p:nvPicPr>
        <p:blipFill>
          <a:blip r:embed="rId2"/>
          <a:stretch>
            <a:fillRect/>
          </a:stretch>
        </p:blipFill>
        <p:spPr>
          <a:xfrm>
            <a:off x="0" y="-35751"/>
            <a:ext cx="9144000" cy="6929502"/>
          </a:xfrm>
          <a:prstGeom prst="rect">
            <a:avLst/>
          </a:prstGeom>
        </p:spPr>
      </p:pic>
      <p:pic>
        <p:nvPicPr>
          <p:cNvPr id="7" name="Picture 6"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603022451"/>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noop.jpg"/>
          <p:cNvPicPr>
            <a:picLocks noChangeAspect="1"/>
          </p:cNvPicPr>
          <p:nvPr/>
        </p:nvPicPr>
        <p:blipFill>
          <a:blip r:embed="rId2"/>
          <a:stretch>
            <a:fillRect/>
          </a:stretch>
        </p:blipFill>
        <p:spPr>
          <a:xfrm>
            <a:off x="1" y="-29772"/>
            <a:ext cx="9143999" cy="6929501"/>
          </a:xfrm>
          <a:prstGeom prst="rect">
            <a:avLst/>
          </a:prstGeom>
        </p:spPr>
      </p:pic>
      <p:sp>
        <p:nvSpPr>
          <p:cNvPr id="6" name="TextBox 5"/>
          <p:cNvSpPr txBox="1"/>
          <p:nvPr/>
        </p:nvSpPr>
        <p:spPr>
          <a:xfrm>
            <a:off x="386080" y="812800"/>
            <a:ext cx="3544560" cy="784830"/>
          </a:xfrm>
          <a:prstGeom prst="rect">
            <a:avLst/>
          </a:prstGeom>
          <a:noFill/>
        </p:spPr>
        <p:txBody>
          <a:bodyPr wrap="none" rtlCol="0">
            <a:spAutoFit/>
          </a:bodyPr>
          <a:lstStyle/>
          <a:p>
            <a:r>
              <a:rPr lang="en-US" sz="2700" b="1" dirty="0" smtClean="0">
                <a:solidFill>
                  <a:srgbClr val="FFFFFF"/>
                </a:solidFill>
                <a:latin typeface="Caecilia LT Std Roman"/>
                <a:cs typeface="Caecilia LT Std Roman"/>
              </a:rPr>
              <a:t>Dr </a:t>
            </a:r>
            <a:r>
              <a:rPr lang="en-US" sz="2700" b="1" dirty="0" err="1" smtClean="0">
                <a:solidFill>
                  <a:srgbClr val="FFFFFF"/>
                </a:solidFill>
                <a:latin typeface="Caecilia LT Std Roman"/>
                <a:cs typeface="Caecilia LT Std Roman"/>
              </a:rPr>
              <a:t>Anoop</a:t>
            </a:r>
            <a:r>
              <a:rPr lang="en-US" sz="2700" b="1" dirty="0" smtClean="0">
                <a:solidFill>
                  <a:srgbClr val="FFFFFF"/>
                </a:solidFill>
                <a:latin typeface="Caecilia LT Std Roman"/>
                <a:cs typeface="Caecilia LT Std Roman"/>
              </a:rPr>
              <a:t> </a:t>
            </a:r>
            <a:r>
              <a:rPr lang="en-US" sz="2700" b="1" dirty="0" err="1" smtClean="0">
                <a:solidFill>
                  <a:srgbClr val="FFFFFF"/>
                </a:solidFill>
                <a:latin typeface="Caecilia LT Std Roman"/>
                <a:cs typeface="Caecilia LT Std Roman"/>
              </a:rPr>
              <a:t>Misra</a:t>
            </a:r>
            <a:r>
              <a:rPr lang="en-US" b="1" dirty="0" smtClean="0">
                <a:solidFill>
                  <a:srgbClr val="FFFFFF"/>
                </a:solidFill>
                <a:latin typeface="Caecilia LT Std Roman"/>
                <a:cs typeface="Caecilia LT Std Roman"/>
              </a:rPr>
              <a:t/>
            </a:r>
            <a:br>
              <a:rPr lang="en-US" b="1" dirty="0" smtClean="0">
                <a:solidFill>
                  <a:srgbClr val="FFFFFF"/>
                </a:solidFill>
                <a:latin typeface="Caecilia LT Std Roman"/>
                <a:cs typeface="Caecilia LT Std Roman"/>
              </a:rPr>
            </a:br>
            <a:r>
              <a:rPr lang="en-US" b="1" dirty="0" smtClean="0">
                <a:solidFill>
                  <a:srgbClr val="FFFFFF"/>
                </a:solidFill>
                <a:latin typeface="Caecilia LT Std Roman"/>
                <a:cs typeface="Caecilia LT Std Roman"/>
              </a:rPr>
              <a:t>HEAD – </a:t>
            </a:r>
            <a:r>
              <a:rPr lang="en-US" b="1" dirty="0" smtClean="0">
                <a:solidFill>
                  <a:srgbClr val="FC2F61"/>
                </a:solidFill>
                <a:latin typeface="Caecilia LT Std Roman"/>
                <a:cs typeface="Caecilia LT Std Roman"/>
              </a:rPr>
              <a:t>Sweetheart Initiative</a:t>
            </a:r>
          </a:p>
        </p:txBody>
      </p:sp>
      <p:sp>
        <p:nvSpPr>
          <p:cNvPr id="7" name="TextBox 6"/>
          <p:cNvSpPr txBox="1"/>
          <p:nvPr/>
        </p:nvSpPr>
        <p:spPr>
          <a:xfrm>
            <a:off x="386080" y="1971040"/>
            <a:ext cx="3667760" cy="1615827"/>
          </a:xfrm>
          <a:prstGeom prst="rect">
            <a:avLst/>
          </a:prstGeom>
          <a:noFill/>
        </p:spPr>
        <p:txBody>
          <a:bodyPr wrap="square" rtlCol="0">
            <a:spAutoFit/>
          </a:bodyPr>
          <a:lstStyle/>
          <a:p>
            <a:r>
              <a:rPr lang="en-US" sz="1100" dirty="0" smtClean="0">
                <a:solidFill>
                  <a:schemeClr val="bg1"/>
                </a:solidFill>
                <a:latin typeface="Caecilia LT Std Bold"/>
                <a:cs typeface="Caecilia LT Std Bold"/>
              </a:rPr>
              <a:t>Chairman Fortis-C-DOC Centre of Excellence </a:t>
            </a:r>
            <a:r>
              <a:rPr lang="en-US" sz="1100" dirty="0" err="1" smtClean="0">
                <a:solidFill>
                  <a:schemeClr val="bg1"/>
                </a:solidFill>
                <a:latin typeface="Caecilia LT Std Bold"/>
                <a:cs typeface="Caecilia LT Std Bold"/>
              </a:rPr>
              <a:t>for　Diabetes</a:t>
            </a:r>
            <a:r>
              <a:rPr lang="en-US" sz="1100" dirty="0" smtClean="0">
                <a:solidFill>
                  <a:schemeClr val="bg1"/>
                </a:solidFill>
                <a:latin typeface="Caecilia LT Std Bold"/>
                <a:cs typeface="Caecilia LT Std Bold"/>
              </a:rPr>
              <a:t>, Metabolic Diseases </a:t>
            </a:r>
            <a:r>
              <a:rPr lang="en-US" sz="1100" dirty="0" err="1" smtClean="0">
                <a:solidFill>
                  <a:schemeClr val="bg1"/>
                </a:solidFill>
                <a:latin typeface="Caecilia LT Std Bold"/>
                <a:cs typeface="Caecilia LT Std Bold"/>
              </a:rPr>
              <a:t>and　Endocrinology</a:t>
            </a:r>
            <a:endParaRPr lang="en-US" sz="1100" dirty="0" smtClean="0">
              <a:solidFill>
                <a:schemeClr val="bg1"/>
              </a:solidFill>
              <a:latin typeface="Caecilia LT Std Bold"/>
              <a:cs typeface="Caecilia LT Std Bold"/>
            </a:endParaRPr>
          </a:p>
          <a:p>
            <a:r>
              <a:rPr lang="en-US" sz="1100" dirty="0" err="1" smtClean="0">
                <a:solidFill>
                  <a:schemeClr val="bg1"/>
                </a:solidFill>
                <a:latin typeface="Caecilia LT Std Bold"/>
                <a:cs typeface="Caecilia LT Std Bold"/>
              </a:rPr>
              <a:t>Director,Centre</a:t>
            </a:r>
            <a:r>
              <a:rPr lang="en-US" sz="1100" dirty="0" smtClean="0">
                <a:solidFill>
                  <a:schemeClr val="bg1"/>
                </a:solidFill>
                <a:latin typeface="Caecilia LT Std Bold"/>
                <a:cs typeface="Caecilia LT Std Bold"/>
              </a:rPr>
              <a:t> of Internal Medicine (</a:t>
            </a:r>
            <a:r>
              <a:rPr lang="en-US" sz="1100" dirty="0" err="1" smtClean="0">
                <a:solidFill>
                  <a:schemeClr val="bg1"/>
                </a:solidFill>
                <a:latin typeface="Caecilia LT Std Bold"/>
                <a:cs typeface="Caecilia LT Std Bold"/>
              </a:rPr>
              <a:t>CIM),　Fortis</a:t>
            </a:r>
            <a:r>
              <a:rPr lang="en-US" sz="1100" dirty="0" smtClean="0">
                <a:solidFill>
                  <a:schemeClr val="bg1"/>
                </a:solidFill>
                <a:latin typeface="Caecilia LT Std Bold"/>
                <a:cs typeface="Caecilia LT Std Bold"/>
              </a:rPr>
              <a:t> Hospital, </a:t>
            </a:r>
            <a:r>
              <a:rPr lang="en-US" sz="1100" dirty="0" err="1" smtClean="0">
                <a:solidFill>
                  <a:schemeClr val="bg1"/>
                </a:solidFill>
                <a:latin typeface="Caecilia LT Std Bold"/>
                <a:cs typeface="Caecilia LT Std Bold"/>
              </a:rPr>
              <a:t>Vasant</a:t>
            </a:r>
            <a:r>
              <a:rPr lang="en-US" sz="1100" dirty="0" smtClean="0">
                <a:solidFill>
                  <a:schemeClr val="bg1"/>
                </a:solidFill>
                <a:latin typeface="Caecilia LT Std Bold"/>
                <a:cs typeface="Caecilia LT Std Bold"/>
              </a:rPr>
              <a:t> </a:t>
            </a:r>
            <a:r>
              <a:rPr lang="en-US" sz="1100" dirty="0" err="1" smtClean="0">
                <a:solidFill>
                  <a:schemeClr val="bg1"/>
                </a:solidFill>
                <a:latin typeface="Caecilia LT Std Bold"/>
                <a:cs typeface="Caecilia LT Std Bold"/>
              </a:rPr>
              <a:t>Kunj</a:t>
            </a:r>
            <a:r>
              <a:rPr lang="en-US" sz="1100" dirty="0" smtClean="0">
                <a:solidFill>
                  <a:schemeClr val="bg1"/>
                </a:solidFill>
                <a:latin typeface="Caecilia LT Std Bold"/>
                <a:cs typeface="Caecilia LT Std Bold"/>
              </a:rPr>
              <a:t>, New Delhi</a:t>
            </a:r>
          </a:p>
          <a:p>
            <a:r>
              <a:rPr lang="en-US" sz="1100" dirty="0" err="1" smtClean="0">
                <a:solidFill>
                  <a:schemeClr val="bg1"/>
                </a:solidFill>
                <a:latin typeface="Caecilia LT Std Bold"/>
                <a:cs typeface="Caecilia LT Std Bold"/>
              </a:rPr>
              <a:t>Chairman,National</a:t>
            </a:r>
            <a:r>
              <a:rPr lang="en-US" sz="1100" dirty="0" smtClean="0">
                <a:solidFill>
                  <a:schemeClr val="bg1"/>
                </a:solidFill>
                <a:latin typeface="Caecilia LT Std Bold"/>
                <a:cs typeface="Caecilia LT Std Bold"/>
              </a:rPr>
              <a:t> Diabetes, Obesity and Cholesterol </a:t>
            </a:r>
            <a:r>
              <a:rPr lang="en-US" sz="1100" dirty="0" err="1" smtClean="0">
                <a:solidFill>
                  <a:schemeClr val="bg1"/>
                </a:solidFill>
                <a:latin typeface="Caecilia LT Std Bold"/>
                <a:cs typeface="Caecilia LT Std Bold"/>
              </a:rPr>
              <a:t>Foundation　(N</a:t>
            </a:r>
            <a:r>
              <a:rPr lang="en-US" sz="1100" dirty="0" smtClean="0">
                <a:solidFill>
                  <a:schemeClr val="bg1"/>
                </a:solidFill>
                <a:latin typeface="Caecilia LT Std Bold"/>
                <a:cs typeface="Caecilia LT Std Bold"/>
              </a:rPr>
              <a:t>-DOC)</a:t>
            </a:r>
          </a:p>
          <a:p>
            <a:r>
              <a:rPr lang="en-US" sz="1100" dirty="0" err="1" smtClean="0">
                <a:solidFill>
                  <a:schemeClr val="bg1"/>
                </a:solidFill>
                <a:latin typeface="Caecilia LT Std Bold"/>
                <a:cs typeface="Caecilia LT Std Bold"/>
              </a:rPr>
              <a:t>Director,Diabetes</a:t>
            </a:r>
            <a:r>
              <a:rPr lang="en-US" sz="1100" dirty="0" smtClean="0">
                <a:solidFill>
                  <a:schemeClr val="bg1"/>
                </a:solidFill>
                <a:latin typeface="Caecilia LT Std Bold"/>
                <a:cs typeface="Caecilia LT Std Bold"/>
              </a:rPr>
              <a:t> and Metabolic Diseases, Diabetes </a:t>
            </a:r>
            <a:r>
              <a:rPr lang="en-US" sz="1100" dirty="0" err="1" smtClean="0">
                <a:solidFill>
                  <a:schemeClr val="bg1"/>
                </a:solidFill>
                <a:latin typeface="Caecilia LT Std Bold"/>
                <a:cs typeface="Caecilia LT Std Bold"/>
              </a:rPr>
              <a:t>Foundation　(India</a:t>
            </a:r>
            <a:r>
              <a:rPr lang="en-US" sz="1100" dirty="0" smtClean="0">
                <a:solidFill>
                  <a:schemeClr val="bg1"/>
                </a:solidFill>
                <a:latin typeface="Caecilia LT Std Bold"/>
                <a:cs typeface="Caecilia LT Std Bold"/>
              </a:rPr>
              <a:t>) (DFI)</a:t>
            </a:r>
          </a:p>
          <a:p>
            <a:endParaRPr lang="en-US" sz="1100" dirty="0">
              <a:solidFill>
                <a:schemeClr val="bg1"/>
              </a:solidFill>
              <a:latin typeface="Caecilia LT Std Bold"/>
              <a:cs typeface="Caecilia LT Std Bold"/>
            </a:endParaRPr>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5357" y="5912446"/>
            <a:ext cx="2666999" cy="872982"/>
          </a:xfrm>
          <a:prstGeom prst="rect">
            <a:avLst/>
          </a:prstGeom>
        </p:spPr>
      </p:pic>
    </p:spTree>
    <p:extLst>
      <p:ext uri="{BB962C8B-B14F-4D97-AF65-F5344CB8AC3E}">
        <p14:creationId xmlns:p14="http://schemas.microsoft.com/office/powerpoint/2010/main" val="2810853237"/>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am.jpg"/>
          <p:cNvPicPr>
            <a:picLocks noChangeAspect="1"/>
          </p:cNvPicPr>
          <p:nvPr/>
        </p:nvPicPr>
        <p:blipFill>
          <a:blip r:embed="rId2"/>
          <a:stretch>
            <a:fillRect/>
          </a:stretch>
        </p:blipFill>
        <p:spPr>
          <a:xfrm>
            <a:off x="0" y="-35751"/>
            <a:ext cx="9144000" cy="6929502"/>
          </a:xfrm>
          <a:prstGeom prst="rect">
            <a:avLst/>
          </a:prstGeom>
        </p:spPr>
      </p:pic>
      <p:pic>
        <p:nvPicPr>
          <p:cNvPr id="4" name="Picture 3" descr="advisoryBoard.jpg"/>
          <p:cNvPicPr>
            <a:picLocks noChangeAspect="1"/>
          </p:cNvPicPr>
          <p:nvPr/>
        </p:nvPicPr>
        <p:blipFill>
          <a:blip r:embed="rId3"/>
          <a:stretch>
            <a:fillRect/>
          </a:stretch>
        </p:blipFill>
        <p:spPr>
          <a:xfrm>
            <a:off x="-1" y="-35751"/>
            <a:ext cx="9144002" cy="6929502"/>
          </a:xfrm>
          <a:prstGeom prst="rect">
            <a:avLst/>
          </a:prstGeom>
        </p:spPr>
      </p:pic>
      <p:pic>
        <p:nvPicPr>
          <p:cNvPr id="7" name="Picture 6" descr="sweetheartPP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3315565695"/>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am01.jpg"/>
          <p:cNvPicPr>
            <a:picLocks noChangeAspect="1"/>
          </p:cNvPicPr>
          <p:nvPr/>
        </p:nvPicPr>
        <p:blipFill>
          <a:blip r:embed="rId2"/>
          <a:stretch>
            <a:fillRect/>
          </a:stretch>
        </p:blipFill>
        <p:spPr>
          <a:xfrm>
            <a:off x="1" y="-62963"/>
            <a:ext cx="9143998" cy="6929499"/>
          </a:xfrm>
          <a:prstGeom prst="rect">
            <a:avLst/>
          </a:prstGeom>
        </p:spPr>
      </p:pic>
      <p:sp>
        <p:nvSpPr>
          <p:cNvPr id="4" name="TextBox 3"/>
          <p:cNvSpPr txBox="1"/>
          <p:nvPr/>
        </p:nvSpPr>
        <p:spPr>
          <a:xfrm>
            <a:off x="721360" y="406400"/>
            <a:ext cx="5669280" cy="954107"/>
          </a:xfrm>
          <a:prstGeom prst="rect">
            <a:avLst/>
          </a:prstGeom>
          <a:noFill/>
        </p:spPr>
        <p:txBody>
          <a:bodyPr wrap="square" rtlCol="0">
            <a:spAutoFit/>
          </a:bodyPr>
          <a:lstStyle/>
          <a:p>
            <a:r>
              <a:rPr lang="en-US" sz="2800" b="1" dirty="0" smtClean="0">
                <a:solidFill>
                  <a:srgbClr val="FC2F61"/>
                </a:solidFill>
                <a:latin typeface="Caecilia LT Std Roman"/>
                <a:cs typeface="Caecilia LT Std Roman"/>
              </a:rPr>
              <a:t>Sweetheart</a:t>
            </a:r>
            <a:r>
              <a:rPr lang="en-US" sz="2800" b="1" dirty="0" smtClean="0">
                <a:solidFill>
                  <a:srgbClr val="FFFFFF"/>
                </a:solidFill>
                <a:latin typeface="Caecilia LT Std Roman"/>
                <a:cs typeface="Caecilia LT Std Roman"/>
              </a:rPr>
              <a:t> Initiative Directors</a:t>
            </a:r>
            <a:endParaRPr lang="en-US" sz="2800" b="1" dirty="0" smtClean="0">
              <a:solidFill>
                <a:srgbClr val="FC2F61"/>
              </a:solidFill>
              <a:latin typeface="Caecilia LT Std Roman"/>
              <a:cs typeface="Caecilia LT Std Roman"/>
            </a:endParaRPr>
          </a:p>
          <a:p>
            <a:endParaRPr lang="en-US" sz="2800" dirty="0"/>
          </a:p>
        </p:txBody>
      </p:sp>
      <p:pic>
        <p:nvPicPr>
          <p:cNvPr id="6" name="Picture 5"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2073185676"/>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18142"/>
            <a:ext cx="9153694" cy="6936848"/>
          </a:xfrm>
          <a:prstGeom prst="rect">
            <a:avLst/>
          </a:prstGeom>
        </p:spPr>
      </p:pic>
      <p:sp>
        <p:nvSpPr>
          <p:cNvPr id="7" name="TextBox 6"/>
          <p:cNvSpPr txBox="1"/>
          <p:nvPr/>
        </p:nvSpPr>
        <p:spPr>
          <a:xfrm>
            <a:off x="583313" y="1818471"/>
            <a:ext cx="7686928" cy="2554545"/>
          </a:xfrm>
          <a:prstGeom prst="rect">
            <a:avLst/>
          </a:prstGeom>
          <a:noFill/>
        </p:spPr>
        <p:txBody>
          <a:bodyPr wrap="square" rtlCol="0">
            <a:spAutoFit/>
          </a:bodyPr>
          <a:lstStyle/>
          <a:p>
            <a:pPr>
              <a:buClr>
                <a:schemeClr val="bg1"/>
              </a:buClr>
              <a:buFont typeface="Courier New"/>
              <a:buChar char="o"/>
            </a:pPr>
            <a:r>
              <a:rPr lang="en-US" sz="2000" dirty="0" smtClean="0">
                <a:solidFill>
                  <a:srgbClr val="FFFFFF"/>
                </a:solidFill>
                <a:latin typeface="Caecilia LT Std Roman"/>
                <a:cs typeface="Caecilia LT Std Roman"/>
              </a:rPr>
              <a:t> </a:t>
            </a:r>
            <a:r>
              <a:rPr lang="en-US" sz="2000" dirty="0" smtClean="0">
                <a:solidFill>
                  <a:srgbClr val="FC2F61"/>
                </a:solidFill>
                <a:latin typeface="Caecilia LT Std Roman"/>
                <a:cs typeface="Caecilia LT Std Roman"/>
              </a:rPr>
              <a:t>Sweetheart</a:t>
            </a:r>
            <a:r>
              <a:rPr lang="en-US" sz="2000" dirty="0" smtClean="0">
                <a:solidFill>
                  <a:srgbClr val="FFFFFF"/>
                </a:solidFill>
                <a:latin typeface="Caecilia LT Std Roman"/>
                <a:cs typeface="Caecilia LT Std Roman"/>
              </a:rPr>
              <a:t> Movie – </a:t>
            </a:r>
            <a:r>
              <a:rPr lang="en-US" sz="2000" dirty="0" smtClean="0">
                <a:solidFill>
                  <a:srgbClr val="5C83AA"/>
                </a:solidFill>
                <a:latin typeface="Caecilia LT Std Roman"/>
                <a:cs typeface="Caecilia LT Std Roman"/>
              </a:rPr>
              <a:t>INR 71,228,000</a:t>
            </a:r>
          </a:p>
          <a:p>
            <a:pPr>
              <a:buClr>
                <a:schemeClr val="bg1"/>
              </a:buClr>
              <a:buFont typeface="Courier New"/>
              <a:buChar char="o"/>
            </a:pPr>
            <a:endParaRPr lang="en-US" sz="2000" dirty="0" smtClean="0">
              <a:solidFill>
                <a:srgbClr val="FFFFFF"/>
              </a:solidFill>
              <a:latin typeface="Caecilia LT Std Roman"/>
              <a:cs typeface="Caecilia LT Std Roman"/>
            </a:endParaRPr>
          </a:p>
          <a:p>
            <a:pPr>
              <a:buClr>
                <a:schemeClr val="bg1"/>
              </a:buClr>
              <a:buFont typeface="Courier New"/>
              <a:buChar char="o"/>
            </a:pPr>
            <a:r>
              <a:rPr lang="en-US" sz="2000" dirty="0" smtClean="0">
                <a:solidFill>
                  <a:srgbClr val="FFFFFF"/>
                </a:solidFill>
                <a:latin typeface="Caecilia LT Std Roman"/>
                <a:cs typeface="Caecilia LT Std Roman"/>
              </a:rPr>
              <a:t> </a:t>
            </a:r>
            <a:r>
              <a:rPr lang="en-US" sz="2000" dirty="0" smtClean="0">
                <a:solidFill>
                  <a:srgbClr val="FC2F61"/>
                </a:solidFill>
                <a:latin typeface="Caecilia LT Std Roman"/>
                <a:cs typeface="Caecilia LT Std Roman"/>
              </a:rPr>
              <a:t>Sweetheart</a:t>
            </a:r>
            <a:r>
              <a:rPr lang="en-US" sz="2000" dirty="0" smtClean="0">
                <a:solidFill>
                  <a:srgbClr val="FFFFFF"/>
                </a:solidFill>
                <a:latin typeface="Caecilia LT Std Roman"/>
                <a:cs typeface="Caecilia LT Std Roman"/>
              </a:rPr>
              <a:t> Education </a:t>
            </a:r>
            <a:r>
              <a:rPr lang="en-US" sz="2000" dirty="0" err="1" smtClean="0">
                <a:solidFill>
                  <a:srgbClr val="FFFFFF"/>
                </a:solidFill>
                <a:latin typeface="Caecilia LT Std Roman"/>
                <a:cs typeface="Caecilia LT Std Roman"/>
              </a:rPr>
              <a:t>Programme</a:t>
            </a:r>
            <a:r>
              <a:rPr lang="en-US" sz="2000" dirty="0" smtClean="0">
                <a:solidFill>
                  <a:srgbClr val="FFFFFF"/>
                </a:solidFill>
                <a:latin typeface="Caecilia LT Std Roman"/>
                <a:cs typeface="Caecilia LT Std Roman"/>
              </a:rPr>
              <a:t> – </a:t>
            </a:r>
            <a:r>
              <a:rPr lang="en-US" sz="2000" dirty="0" smtClean="0">
                <a:solidFill>
                  <a:srgbClr val="5C83AA"/>
                </a:solidFill>
                <a:latin typeface="Caecilia LT Std Roman"/>
                <a:cs typeface="Caecilia LT Std Roman"/>
              </a:rPr>
              <a:t>INR 25,593,000</a:t>
            </a:r>
          </a:p>
          <a:p>
            <a:pPr>
              <a:buClr>
                <a:schemeClr val="bg1"/>
              </a:buClr>
              <a:buFont typeface="Courier New"/>
              <a:buChar char="o"/>
            </a:pPr>
            <a:endParaRPr lang="en-US" sz="2000" dirty="0" smtClean="0">
              <a:solidFill>
                <a:srgbClr val="FC2F61"/>
              </a:solidFill>
              <a:latin typeface="Caecilia LT Std Roman"/>
              <a:cs typeface="Caecilia LT Std Roman"/>
            </a:endParaRPr>
          </a:p>
          <a:p>
            <a:pPr>
              <a:buClr>
                <a:schemeClr val="bg1"/>
              </a:buClr>
              <a:buFont typeface="Courier New"/>
              <a:buChar char="o"/>
            </a:pPr>
            <a:r>
              <a:rPr lang="en-US" sz="2000" dirty="0" smtClean="0">
                <a:solidFill>
                  <a:srgbClr val="FC2F61"/>
                </a:solidFill>
                <a:latin typeface="Caecilia LT Std Roman"/>
                <a:cs typeface="Caecilia LT Std Roman"/>
              </a:rPr>
              <a:t> Sweetheart</a:t>
            </a:r>
            <a:r>
              <a:rPr lang="en-US" sz="2000" dirty="0" smtClean="0">
                <a:solidFill>
                  <a:srgbClr val="FFFFFF"/>
                </a:solidFill>
                <a:latin typeface="Caecilia LT Std Roman"/>
                <a:cs typeface="Caecilia LT Std Roman"/>
              </a:rPr>
              <a:t> Project Development Co-ordination and Management – </a:t>
            </a:r>
            <a:r>
              <a:rPr lang="en-US" sz="2000" dirty="0" smtClean="0">
                <a:solidFill>
                  <a:srgbClr val="5C83AA"/>
                </a:solidFill>
                <a:latin typeface="Caecilia LT Std Roman"/>
                <a:cs typeface="Caecilia LT Std Roman"/>
              </a:rPr>
              <a:t>INR 18,718,000</a:t>
            </a:r>
          </a:p>
          <a:p>
            <a:pPr>
              <a:buClr>
                <a:srgbClr val="FC2F61"/>
              </a:buClr>
              <a:buFont typeface="Courier New"/>
              <a:buChar char="o"/>
            </a:pPr>
            <a:endParaRPr lang="en-US" sz="2000" dirty="0" smtClean="0">
              <a:solidFill>
                <a:srgbClr val="FFFFFF"/>
              </a:solidFill>
              <a:latin typeface="Caecilia LT Std Roman"/>
              <a:cs typeface="Caecilia LT Std Roman"/>
            </a:endParaRPr>
          </a:p>
          <a:p>
            <a:pPr>
              <a:buClr>
                <a:schemeClr val="bg1"/>
              </a:buClr>
              <a:buFont typeface="Courier New"/>
              <a:buChar char="o"/>
            </a:pPr>
            <a:r>
              <a:rPr lang="en-US" sz="2000" dirty="0" smtClean="0">
                <a:solidFill>
                  <a:srgbClr val="FFFFFF"/>
                </a:solidFill>
                <a:latin typeface="Caecilia LT Std Roman"/>
                <a:cs typeface="Caecilia LT Std Roman"/>
              </a:rPr>
              <a:t> </a:t>
            </a:r>
            <a:r>
              <a:rPr lang="en-US" sz="2000" dirty="0" smtClean="0">
                <a:solidFill>
                  <a:srgbClr val="FC2F61"/>
                </a:solidFill>
                <a:latin typeface="Caecilia LT Std Roman"/>
                <a:cs typeface="Caecilia LT Std Roman"/>
              </a:rPr>
              <a:t>Sweetheart</a:t>
            </a:r>
            <a:r>
              <a:rPr lang="en-US" sz="2000" dirty="0" smtClean="0">
                <a:solidFill>
                  <a:srgbClr val="FFFFFF"/>
                </a:solidFill>
                <a:latin typeface="Caecilia LT Std Roman"/>
                <a:cs typeface="Caecilia LT Std Roman"/>
              </a:rPr>
              <a:t> Grand Total – </a:t>
            </a:r>
            <a:r>
              <a:rPr lang="en-US" sz="2000" dirty="0" smtClean="0">
                <a:solidFill>
                  <a:srgbClr val="5C83AA"/>
                </a:solidFill>
                <a:latin typeface="Caecilia LT Std Roman"/>
                <a:cs typeface="Caecilia LT Std Roman"/>
              </a:rPr>
              <a:t>INR 115,539,000</a:t>
            </a:r>
          </a:p>
        </p:txBody>
      </p:sp>
      <p:sp>
        <p:nvSpPr>
          <p:cNvPr id="6" name="TextBox 5"/>
          <p:cNvSpPr txBox="1"/>
          <p:nvPr/>
        </p:nvSpPr>
        <p:spPr>
          <a:xfrm>
            <a:off x="583312" y="644754"/>
            <a:ext cx="7828165" cy="1354217"/>
          </a:xfrm>
          <a:prstGeom prst="rect">
            <a:avLst/>
          </a:prstGeom>
          <a:noFill/>
        </p:spPr>
        <p:txBody>
          <a:bodyPr wrap="square" rtlCol="0">
            <a:spAutoFit/>
          </a:bodyPr>
          <a:lstStyle/>
          <a:p>
            <a:pPr marL="514350" indent="-514350">
              <a:buClr>
                <a:srgbClr val="FC2F61"/>
              </a:buClr>
            </a:pPr>
            <a:r>
              <a:rPr lang="en-US" sz="4000" b="1" dirty="0" smtClean="0">
                <a:solidFill>
                  <a:schemeClr val="bg1"/>
                </a:solidFill>
                <a:latin typeface="Caecilia LT Std Roman"/>
                <a:cs typeface="Caecilia LT Std Roman"/>
              </a:rPr>
              <a:t>Funding Breakdown</a:t>
            </a:r>
            <a:endParaRPr lang="en-US" sz="4000" b="1" dirty="0" smtClean="0">
              <a:solidFill>
                <a:srgbClr val="FFFFFF"/>
              </a:solidFill>
              <a:latin typeface="Caecilia LT Std Roman"/>
              <a:cs typeface="Caecilia LT Std Roman"/>
            </a:endParaRPr>
          </a:p>
          <a:p>
            <a:pPr marL="514350" indent="-514350">
              <a:buClr>
                <a:srgbClr val="FC2F61"/>
              </a:buClr>
            </a:pPr>
            <a:endParaRPr lang="en-US" sz="4000" b="1" dirty="0" smtClean="0">
              <a:solidFill>
                <a:srgbClr val="FFFFFF"/>
              </a:solidFill>
              <a:latin typeface="Caecilia LT Std Roman"/>
              <a:cs typeface="Caecilia LT Std Roman"/>
            </a:endParaRPr>
          </a:p>
        </p:txBody>
      </p:sp>
      <p:pic>
        <p:nvPicPr>
          <p:cNvPr id="8" name="Picture 7"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1749353937"/>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hart01.jpg"/>
          <p:cNvPicPr>
            <a:picLocks noChangeAspect="1"/>
          </p:cNvPicPr>
          <p:nvPr/>
        </p:nvPicPr>
        <p:blipFill>
          <a:blip r:embed="rId2"/>
          <a:stretch>
            <a:fillRect/>
          </a:stretch>
        </p:blipFill>
        <p:spPr>
          <a:xfrm>
            <a:off x="0" y="-35751"/>
            <a:ext cx="9144000" cy="6929502"/>
          </a:xfrm>
          <a:prstGeom prst="rect">
            <a:avLst/>
          </a:prstGeom>
        </p:spPr>
      </p:pic>
    </p:spTree>
    <p:extLst>
      <p:ext uri="{BB962C8B-B14F-4D97-AF65-F5344CB8AC3E}">
        <p14:creationId xmlns:p14="http://schemas.microsoft.com/office/powerpoint/2010/main" val="3339893803"/>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am01.jpg"/>
          <p:cNvPicPr>
            <a:picLocks noChangeAspect="1"/>
          </p:cNvPicPr>
          <p:nvPr/>
        </p:nvPicPr>
        <p:blipFill>
          <a:blip r:embed="rId2"/>
          <a:stretch>
            <a:fillRect/>
          </a:stretch>
        </p:blipFill>
        <p:spPr>
          <a:xfrm>
            <a:off x="1" y="-35750"/>
            <a:ext cx="9143998" cy="6929499"/>
          </a:xfrm>
          <a:prstGeom prst="rect">
            <a:avLst/>
          </a:prstGeom>
        </p:spPr>
      </p:pic>
      <p:sp>
        <p:nvSpPr>
          <p:cNvPr id="4" name="TextBox 3"/>
          <p:cNvSpPr txBox="1"/>
          <p:nvPr/>
        </p:nvSpPr>
        <p:spPr>
          <a:xfrm>
            <a:off x="721360" y="406400"/>
            <a:ext cx="5669280" cy="954107"/>
          </a:xfrm>
          <a:prstGeom prst="rect">
            <a:avLst/>
          </a:prstGeom>
          <a:noFill/>
        </p:spPr>
        <p:txBody>
          <a:bodyPr wrap="square" rtlCol="0">
            <a:spAutoFit/>
          </a:bodyPr>
          <a:lstStyle/>
          <a:p>
            <a:r>
              <a:rPr lang="en-US" sz="2800" b="1" dirty="0" smtClean="0">
                <a:solidFill>
                  <a:srgbClr val="FC2F61"/>
                </a:solidFill>
                <a:latin typeface="Caecilia LT Std Roman"/>
                <a:cs typeface="Caecilia LT Std Roman"/>
              </a:rPr>
              <a:t>Sweetheart</a:t>
            </a:r>
            <a:r>
              <a:rPr lang="en-US" sz="2800" b="1" dirty="0" smtClean="0">
                <a:solidFill>
                  <a:srgbClr val="FFFFFF"/>
                </a:solidFill>
                <a:latin typeface="Caecilia LT Std Roman"/>
                <a:cs typeface="Caecilia LT Std Roman"/>
              </a:rPr>
              <a:t> Initiative Directors</a:t>
            </a:r>
            <a:endParaRPr lang="en-US" sz="2800" b="1" dirty="0" smtClean="0">
              <a:solidFill>
                <a:srgbClr val="FC2F61"/>
              </a:solidFill>
              <a:latin typeface="Caecilia LT Std Roman"/>
              <a:cs typeface="Caecilia LT Std Roman"/>
            </a:endParaRPr>
          </a:p>
          <a:p>
            <a:endParaRPr lang="en-US" sz="2800" dirty="0"/>
          </a:p>
        </p:txBody>
      </p:sp>
      <p:pic>
        <p:nvPicPr>
          <p:cNvPr id="5" name="Picture 4" descr="base.jpg"/>
          <p:cNvPicPr>
            <a:picLocks noChangeAspect="1"/>
          </p:cNvPicPr>
          <p:nvPr/>
        </p:nvPicPr>
        <p:blipFill>
          <a:blip r:embed="rId3"/>
          <a:stretch>
            <a:fillRect/>
          </a:stretch>
        </p:blipFill>
        <p:spPr>
          <a:xfrm>
            <a:off x="-9695" y="-78847"/>
            <a:ext cx="9153694" cy="6936847"/>
          </a:xfrm>
          <a:prstGeom prst="rect">
            <a:avLst/>
          </a:prstGeom>
        </p:spPr>
      </p:pic>
      <p:sp>
        <p:nvSpPr>
          <p:cNvPr id="2" name="TextBox 1"/>
          <p:cNvSpPr txBox="1"/>
          <p:nvPr/>
        </p:nvSpPr>
        <p:spPr>
          <a:xfrm>
            <a:off x="1310640" y="4678902"/>
            <a:ext cx="7030720" cy="646331"/>
          </a:xfrm>
          <a:prstGeom prst="rect">
            <a:avLst/>
          </a:prstGeom>
          <a:noFill/>
        </p:spPr>
        <p:txBody>
          <a:bodyPr wrap="square" rtlCol="0">
            <a:spAutoFit/>
          </a:bodyPr>
          <a:lstStyle/>
          <a:p>
            <a:r>
              <a:rPr lang="en-US" dirty="0">
                <a:solidFill>
                  <a:srgbClr val="FFFFFF"/>
                </a:solidFill>
                <a:latin typeface="Caecilia LT Std Roman"/>
                <a:cs typeface="Caecilia LT Std Roman"/>
              </a:rPr>
              <a:t> All Sponsorship Funding will be facilitated through the </a:t>
            </a:r>
            <a:r>
              <a:rPr lang="en-US" dirty="0" smtClean="0">
                <a:solidFill>
                  <a:srgbClr val="FFFFFF"/>
                </a:solidFill>
                <a:latin typeface="Caecilia LT Std Roman"/>
                <a:cs typeface="Caecilia LT Std Roman"/>
              </a:rPr>
              <a:t>Diabetes Foundation (India)  </a:t>
            </a:r>
            <a:r>
              <a:rPr lang="en-US" dirty="0">
                <a:solidFill>
                  <a:srgbClr val="FFFFFF"/>
                </a:solidFill>
                <a:latin typeface="Caecilia LT Std Roman"/>
                <a:cs typeface="Caecilia LT Std Roman"/>
              </a:rPr>
              <a:t>‘Sweetheart’  </a:t>
            </a:r>
            <a:r>
              <a:rPr lang="en-US" dirty="0" smtClean="0">
                <a:solidFill>
                  <a:srgbClr val="FFFFFF"/>
                </a:solidFill>
                <a:latin typeface="Caecilia LT Std Roman"/>
                <a:cs typeface="Caecilia LT Std Roman"/>
              </a:rPr>
              <a:t>Initiative</a:t>
            </a:r>
            <a:endParaRPr lang="en-US" dirty="0"/>
          </a:p>
        </p:txBody>
      </p:sp>
      <p:pic>
        <p:nvPicPr>
          <p:cNvPr id="7" name="Picture 6" descr="Screen Shot 2012-08-21 at 12.03.39.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4927" y="254000"/>
            <a:ext cx="6980287" cy="4329021"/>
          </a:xfrm>
          <a:prstGeom prst="rect">
            <a:avLst/>
          </a:prstGeom>
        </p:spPr>
      </p:pic>
    </p:spTree>
    <p:extLst>
      <p:ext uri="{BB962C8B-B14F-4D97-AF65-F5344CB8AC3E}">
        <p14:creationId xmlns:p14="http://schemas.microsoft.com/office/powerpoint/2010/main" val="4209016787"/>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se.jpg"/>
          <p:cNvPicPr>
            <a:picLocks noChangeAspect="1"/>
          </p:cNvPicPr>
          <p:nvPr/>
        </p:nvPicPr>
        <p:blipFill>
          <a:blip r:embed="rId2"/>
          <a:stretch>
            <a:fillRect/>
          </a:stretch>
        </p:blipFill>
        <p:spPr>
          <a:xfrm>
            <a:off x="-9695" y="0"/>
            <a:ext cx="9153694" cy="6936848"/>
          </a:xfrm>
          <a:prstGeom prst="rect">
            <a:avLst/>
          </a:prstGeom>
        </p:spPr>
      </p:pic>
      <p:sp>
        <p:nvSpPr>
          <p:cNvPr id="7" name="TextBox 6"/>
          <p:cNvSpPr txBox="1"/>
          <p:nvPr/>
        </p:nvSpPr>
        <p:spPr>
          <a:xfrm>
            <a:off x="583313" y="1818471"/>
            <a:ext cx="7686928" cy="3754874"/>
          </a:xfrm>
          <a:prstGeom prst="rect">
            <a:avLst/>
          </a:prstGeom>
          <a:noFill/>
        </p:spPr>
        <p:txBody>
          <a:bodyPr wrap="square" rtlCol="0">
            <a:spAutoFit/>
          </a:bodyPr>
          <a:lstStyle/>
          <a:p>
            <a:pPr>
              <a:buClr>
                <a:srgbClr val="FC2F61"/>
              </a:buClr>
              <a:buFont typeface="Courier New"/>
              <a:buChar char="o"/>
            </a:pPr>
            <a:r>
              <a:rPr lang="en-US" sz="1400" dirty="0" smtClean="0">
                <a:solidFill>
                  <a:srgbClr val="FFFFFF"/>
                </a:solidFill>
                <a:latin typeface="Caecilia LT Std Roman"/>
                <a:cs typeface="Caecilia LT Std Roman"/>
              </a:rPr>
              <a:t>The ‘Sweetheart Initiative’ is year on year sustainable and the product character recognition will be ongoing.</a:t>
            </a:r>
          </a:p>
          <a:p>
            <a:pPr>
              <a:buClr>
                <a:srgbClr val="FC2F61"/>
              </a:buClr>
              <a:buFont typeface="Courier New"/>
              <a:buChar char="o"/>
            </a:pPr>
            <a:endParaRPr lang="en-US" sz="1400" dirty="0" smtClean="0">
              <a:solidFill>
                <a:srgbClr val="FFFFFF"/>
              </a:solidFill>
              <a:latin typeface="Caecilia LT Std Roman"/>
              <a:cs typeface="Caecilia LT Std Roman"/>
            </a:endParaRPr>
          </a:p>
          <a:p>
            <a:pPr>
              <a:buClr>
                <a:srgbClr val="FC2F61"/>
              </a:buClr>
              <a:buFont typeface="Courier New"/>
              <a:buChar char="o"/>
            </a:pPr>
            <a:r>
              <a:rPr lang="en-US" sz="1400" dirty="0" smtClean="0">
                <a:solidFill>
                  <a:srgbClr val="FFFFFF"/>
                </a:solidFill>
                <a:latin typeface="Caecilia LT Std Roman"/>
                <a:cs typeface="Caecilia LT Std Roman"/>
              </a:rPr>
              <a:t>Product Visibility – logo, brand name and corporate </a:t>
            </a:r>
            <a:r>
              <a:rPr lang="en-US" sz="1400" dirty="0" err="1" smtClean="0">
                <a:solidFill>
                  <a:srgbClr val="FFFFFF"/>
                </a:solidFill>
                <a:latin typeface="Caecilia LT Std Roman"/>
                <a:cs typeface="Caecilia LT Std Roman"/>
              </a:rPr>
              <a:t>colour</a:t>
            </a:r>
            <a:r>
              <a:rPr lang="en-US" sz="1400" dirty="0" smtClean="0">
                <a:solidFill>
                  <a:srgbClr val="FFFFFF"/>
                </a:solidFill>
                <a:latin typeface="Caecilia LT Std Roman"/>
                <a:cs typeface="Caecilia LT Std Roman"/>
              </a:rPr>
              <a:t>.</a:t>
            </a:r>
          </a:p>
          <a:p>
            <a:pPr>
              <a:buClr>
                <a:srgbClr val="FC2F61"/>
              </a:buClr>
              <a:buFont typeface="Courier New"/>
              <a:buChar char="o"/>
            </a:pPr>
            <a:endParaRPr lang="en-US" sz="1400" dirty="0" smtClean="0">
              <a:solidFill>
                <a:srgbClr val="FFFFFF"/>
              </a:solidFill>
              <a:latin typeface="Caecilia LT Std Roman"/>
              <a:cs typeface="Caecilia LT Std Roman"/>
            </a:endParaRPr>
          </a:p>
          <a:p>
            <a:pPr>
              <a:buClr>
                <a:srgbClr val="FC2F61"/>
              </a:buClr>
              <a:buFont typeface="Courier New"/>
              <a:buChar char="o"/>
            </a:pPr>
            <a:r>
              <a:rPr lang="en-US" sz="1400" dirty="0" smtClean="0">
                <a:solidFill>
                  <a:srgbClr val="FFFFFF"/>
                </a:solidFill>
                <a:latin typeface="Caecilia LT Std Roman"/>
                <a:cs typeface="Caecilia LT Std Roman"/>
              </a:rPr>
              <a:t>Animated Sponsor Product characters will be an integral part of the narrative of the story and will feature in the musical productions. They will also feature as a core part of the education </a:t>
            </a:r>
            <a:r>
              <a:rPr lang="en-US" sz="1400" dirty="0" err="1" smtClean="0">
                <a:solidFill>
                  <a:srgbClr val="FFFFFF"/>
                </a:solidFill>
                <a:latin typeface="Caecilia LT Std Roman"/>
                <a:cs typeface="Caecilia LT Std Roman"/>
              </a:rPr>
              <a:t>programme</a:t>
            </a:r>
            <a:r>
              <a:rPr lang="en-US" sz="1400" dirty="0" smtClean="0">
                <a:solidFill>
                  <a:srgbClr val="FFFFFF"/>
                </a:solidFill>
                <a:latin typeface="Caecilia LT Std Roman"/>
                <a:cs typeface="Caecilia LT Std Roman"/>
              </a:rPr>
              <a:t>. </a:t>
            </a:r>
          </a:p>
          <a:p>
            <a:pPr>
              <a:buClr>
                <a:srgbClr val="FC2F61"/>
              </a:buClr>
              <a:buFont typeface="Courier New"/>
              <a:buChar char="o"/>
            </a:pPr>
            <a:endParaRPr lang="en-US" sz="1400" dirty="0" smtClean="0">
              <a:solidFill>
                <a:srgbClr val="FFFFFF"/>
              </a:solidFill>
              <a:latin typeface="Caecilia LT Std Roman"/>
              <a:cs typeface="Caecilia LT Std Roman"/>
            </a:endParaRPr>
          </a:p>
          <a:p>
            <a:pPr>
              <a:buClr>
                <a:srgbClr val="FC2F61"/>
              </a:buClr>
              <a:buFont typeface="Courier New"/>
              <a:buChar char="o"/>
            </a:pPr>
            <a:r>
              <a:rPr lang="en-US" sz="1400" dirty="0" smtClean="0">
                <a:solidFill>
                  <a:srgbClr val="FFFFFF"/>
                </a:solidFill>
                <a:latin typeface="Caecilia LT Std Roman"/>
                <a:cs typeface="Caecilia LT Std Roman"/>
              </a:rPr>
              <a:t>Stand alone music videos with a huge potential coverage by music stations, radio, TV, cinema, DVD, mobile phone downloads and online.</a:t>
            </a:r>
          </a:p>
          <a:p>
            <a:pPr>
              <a:buClr>
                <a:srgbClr val="FC2F61"/>
              </a:buClr>
              <a:buFont typeface="Courier New"/>
              <a:buChar char="o"/>
            </a:pPr>
            <a:endParaRPr lang="en-US" sz="1400" dirty="0" smtClean="0">
              <a:solidFill>
                <a:srgbClr val="FFFFFF"/>
              </a:solidFill>
              <a:latin typeface="Caecilia LT Std Roman"/>
              <a:cs typeface="Caecilia LT Std Roman"/>
            </a:endParaRPr>
          </a:p>
          <a:p>
            <a:pPr>
              <a:buClr>
                <a:srgbClr val="FC2F61"/>
              </a:buClr>
              <a:buFont typeface="Courier New"/>
              <a:buChar char="o"/>
            </a:pPr>
            <a:r>
              <a:rPr lang="en-US" sz="1400" dirty="0" smtClean="0">
                <a:solidFill>
                  <a:srgbClr val="FFFFFF"/>
                </a:solidFill>
                <a:latin typeface="Caecilia LT Std Roman"/>
                <a:cs typeface="Caecilia LT Std Roman"/>
              </a:rPr>
              <a:t>All character content - movie, films, music video etc, accessible for view and download on the ‘Sweetheart’ website as well as the Sponsor site.</a:t>
            </a:r>
          </a:p>
          <a:p>
            <a:pPr>
              <a:buClr>
                <a:srgbClr val="FC2F61"/>
              </a:buClr>
              <a:buFont typeface="Courier New"/>
              <a:buChar char="o"/>
            </a:pPr>
            <a:endParaRPr lang="en-US" sz="1400" dirty="0" smtClean="0">
              <a:solidFill>
                <a:srgbClr val="FFFFFF"/>
              </a:solidFill>
              <a:latin typeface="Caecilia LT Std Roman"/>
              <a:cs typeface="Caecilia LT Std Roman"/>
            </a:endParaRPr>
          </a:p>
          <a:p>
            <a:pPr>
              <a:buClr>
                <a:srgbClr val="FC2F61"/>
              </a:buClr>
              <a:buFont typeface="Courier New"/>
              <a:buChar char="o"/>
            </a:pPr>
            <a:r>
              <a:rPr lang="en-US" sz="1400" dirty="0" smtClean="0">
                <a:solidFill>
                  <a:srgbClr val="FFFFFF"/>
                </a:solidFill>
                <a:latin typeface="Caecilia LT Std Roman"/>
                <a:cs typeface="Caecilia LT Std Roman"/>
              </a:rPr>
              <a:t>Visibility and ongoing product recognition through Press launches, Premieres and all focused PR through association with the ‘Sweetheart’ brand. </a:t>
            </a:r>
          </a:p>
        </p:txBody>
      </p:sp>
      <p:sp>
        <p:nvSpPr>
          <p:cNvPr id="6" name="TextBox 5"/>
          <p:cNvSpPr txBox="1"/>
          <p:nvPr/>
        </p:nvSpPr>
        <p:spPr>
          <a:xfrm>
            <a:off x="583312" y="644754"/>
            <a:ext cx="7828165" cy="707886"/>
          </a:xfrm>
          <a:prstGeom prst="rect">
            <a:avLst/>
          </a:prstGeom>
          <a:noFill/>
        </p:spPr>
        <p:txBody>
          <a:bodyPr wrap="square" rtlCol="0">
            <a:spAutoFit/>
          </a:bodyPr>
          <a:lstStyle/>
          <a:p>
            <a:pPr marL="514350" indent="-514350">
              <a:buClr>
                <a:srgbClr val="FC2F61"/>
              </a:buClr>
            </a:pPr>
            <a:r>
              <a:rPr lang="en-US" sz="4000" b="1" dirty="0" smtClean="0">
                <a:solidFill>
                  <a:schemeClr val="bg1"/>
                </a:solidFill>
                <a:latin typeface="Caecilia LT Std Roman"/>
                <a:cs typeface="Caecilia LT Std Roman"/>
              </a:rPr>
              <a:t>Sponsor Benefits</a:t>
            </a:r>
            <a:endParaRPr lang="en-US" sz="4000" b="1" dirty="0" smtClean="0">
              <a:solidFill>
                <a:srgbClr val="FFFFFF"/>
              </a:solidFill>
              <a:latin typeface="Caecilia LT Std Roman"/>
              <a:cs typeface="Caecilia LT Std Roman"/>
            </a:endParaRPr>
          </a:p>
        </p:txBody>
      </p:sp>
      <p:pic>
        <p:nvPicPr>
          <p:cNvPr id="5" name="Picture 4" descr="sweetheartPP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85" y="5847121"/>
            <a:ext cx="2866571" cy="938307"/>
          </a:xfrm>
          <a:prstGeom prst="rect">
            <a:avLst/>
          </a:prstGeom>
        </p:spPr>
      </p:pic>
    </p:spTree>
    <p:extLst>
      <p:ext uri="{BB962C8B-B14F-4D97-AF65-F5344CB8AC3E}">
        <p14:creationId xmlns:p14="http://schemas.microsoft.com/office/powerpoint/2010/main" val="2025844817"/>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sweetheartHom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37650"/>
          </a:xfrm>
          <a:prstGeom prst="rect">
            <a:avLst/>
          </a:prstGeom>
        </p:spPr>
      </p:pic>
    </p:spTree>
    <p:extLst>
      <p:ext uri="{BB962C8B-B14F-4D97-AF65-F5344CB8AC3E}">
        <p14:creationId xmlns:p14="http://schemas.microsoft.com/office/powerpoint/2010/main" val="15704326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800</TotalTime>
  <Words>1292</Words>
  <Application>Microsoft Macintosh PowerPoint</Application>
  <PresentationFormat>On-screen Show (4:3)</PresentationFormat>
  <Paragraphs>200</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screenmagic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2004 Test Drive User</dc:creator>
  <cp:lastModifiedBy>Office 2004 Test Drive User</cp:lastModifiedBy>
  <cp:revision>41</cp:revision>
  <dcterms:created xsi:type="dcterms:W3CDTF">2012-07-13T09:17:07Z</dcterms:created>
  <dcterms:modified xsi:type="dcterms:W3CDTF">2012-08-30T07:36:05Z</dcterms:modified>
</cp:coreProperties>
</file>